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332" r:id="rId3"/>
    <p:sldId id="403" r:id="rId4"/>
    <p:sldId id="354" r:id="rId5"/>
    <p:sldId id="355" r:id="rId6"/>
    <p:sldId id="402" r:id="rId7"/>
    <p:sldId id="357" r:id="rId8"/>
    <p:sldId id="359" r:id="rId9"/>
    <p:sldId id="360" r:id="rId10"/>
    <p:sldId id="361" r:id="rId11"/>
    <p:sldId id="386" r:id="rId12"/>
    <p:sldId id="387" r:id="rId13"/>
    <p:sldId id="331" r:id="rId14"/>
    <p:sldId id="259" r:id="rId15"/>
    <p:sldId id="260" r:id="rId16"/>
    <p:sldId id="400" r:id="rId17"/>
    <p:sldId id="358" r:id="rId18"/>
    <p:sldId id="365" r:id="rId19"/>
    <p:sldId id="388" r:id="rId20"/>
    <p:sldId id="389" r:id="rId21"/>
    <p:sldId id="40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chmar, Chris" initials="KC" lastIdx="5" clrIdx="0">
    <p:extLst>
      <p:ext uri="{19B8F6BF-5375-455C-9EA6-DF929625EA0E}">
        <p15:presenceInfo xmlns:p15="http://schemas.microsoft.com/office/powerpoint/2012/main" userId="S-1-5-21-791635995-249921262-1233803906-1372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8" d="100"/>
          <a:sy n="5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4C9C7-BF99-401C-A8E9-259C9078B22B}" type="datetimeFigureOut">
              <a:rPr lang="en-US" smtClean="0"/>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E2AB0-F329-40BC-8EEC-12D53F016FA5}" type="slidenum">
              <a:rPr lang="en-US" smtClean="0"/>
              <a:t>‹#›</a:t>
            </a:fld>
            <a:endParaRPr lang="en-US"/>
          </a:p>
        </p:txBody>
      </p:sp>
    </p:spTree>
    <p:extLst>
      <p:ext uri="{BB962C8B-B14F-4D97-AF65-F5344CB8AC3E}">
        <p14:creationId xmlns:p14="http://schemas.microsoft.com/office/powerpoint/2010/main" val="234395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2</a:t>
            </a:fld>
            <a:endParaRPr lang="en-US" dirty="0"/>
          </a:p>
        </p:txBody>
      </p:sp>
    </p:spTree>
    <p:extLst>
      <p:ext uri="{BB962C8B-B14F-4D97-AF65-F5344CB8AC3E}">
        <p14:creationId xmlns:p14="http://schemas.microsoft.com/office/powerpoint/2010/main" val="197182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3</a:t>
            </a:fld>
            <a:endParaRPr lang="en-US" dirty="0"/>
          </a:p>
        </p:txBody>
      </p:sp>
    </p:spTree>
    <p:extLst>
      <p:ext uri="{BB962C8B-B14F-4D97-AF65-F5344CB8AC3E}">
        <p14:creationId xmlns:p14="http://schemas.microsoft.com/office/powerpoint/2010/main" val="232363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4</a:t>
            </a:fld>
            <a:endParaRPr lang="en-US" dirty="0"/>
          </a:p>
        </p:txBody>
      </p:sp>
    </p:spTree>
    <p:extLst>
      <p:ext uri="{BB962C8B-B14F-4D97-AF65-F5344CB8AC3E}">
        <p14:creationId xmlns:p14="http://schemas.microsoft.com/office/powerpoint/2010/main" val="1360453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5</a:t>
            </a:fld>
            <a:endParaRPr lang="en-US" dirty="0"/>
          </a:p>
        </p:txBody>
      </p:sp>
    </p:spTree>
    <p:extLst>
      <p:ext uri="{BB962C8B-B14F-4D97-AF65-F5344CB8AC3E}">
        <p14:creationId xmlns:p14="http://schemas.microsoft.com/office/powerpoint/2010/main" val="146330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11/7/2018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11/7/2018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Tree>
    <p:extLst>
      <p:ext uri="{BB962C8B-B14F-4D97-AF65-F5344CB8AC3E}">
        <p14:creationId xmlns:p14="http://schemas.microsoft.com/office/powerpoint/2010/main" val="212896979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466611" y="2481943"/>
            <a:ext cx="3741179" cy="3446158"/>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5123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8320929"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852438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Title Slide — No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78295" cy="6858000"/>
          </a:xfrm>
          <a:prstGeom prst="rect">
            <a:avLst/>
          </a:prstGeom>
        </p:spPr>
      </p:pic>
      <p:sp>
        <p:nvSpPr>
          <p:cNvPr id="10" name="Rectangle 9"/>
          <p:cNvSpPr/>
          <p:nvPr userDrawn="1"/>
        </p:nvSpPr>
        <p:spPr>
          <a:xfrm>
            <a:off x="457201" y="457201"/>
            <a:ext cx="11266714" cy="59436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bg1"/>
                </a:solidFill>
                <a:latin typeface="Roboto Slab" charset="0"/>
                <a:ea typeface="Roboto Slab" charset="0"/>
                <a:cs typeface="Roboto Slab" charset="0"/>
              </a:defRPr>
            </a:lvl1pPr>
          </a:lstStyle>
          <a:p>
            <a:r>
              <a:rPr lang="en-US" dirty="0"/>
              <a:t>Divider, call-out, etc.</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1309084" y="3347862"/>
            <a:ext cx="4001193" cy="784830"/>
          </a:xfrm>
          <a:prstGeom prst="rect">
            <a:avLst/>
          </a:prstGeom>
        </p:spPr>
        <p:txBody>
          <a:bodyPr wrap="square" lIns="0" tIns="228600" rIns="0" bIns="0">
            <a:spAutoFit/>
          </a:bodyPr>
          <a:lstStyle>
            <a:lvl1pPr marL="0" indent="0">
              <a:lnSpc>
                <a:spcPct val="100000"/>
              </a:lnSpc>
              <a:buNone/>
              <a:defRPr sz="1800" b="1" normalizeH="0" baseline="0">
                <a:solidFill>
                  <a:schemeClr val="bg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9" name="Rectangle 8"/>
          <p:cNvSpPr/>
          <p:nvPr userDrawn="1"/>
        </p:nvSpPr>
        <p:spPr>
          <a:xfrm>
            <a:off x="1308857" y="1923691"/>
            <a:ext cx="4001193"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83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11/7/2018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11/7/2018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11/7/2018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psat.org/8-9" TargetMode="External"/><Relationship Id="rId2" Type="http://schemas.openxmlformats.org/officeDocument/2006/relationships/hyperlink" Target="satpractice.org" TargetMode="External"/><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9BF1F-9FB0-452F-8AD3-16C8BF655F07}"/>
              </a:ext>
            </a:extLst>
          </p:cNvPr>
          <p:cNvSpPr>
            <a:spLocks noGrp="1"/>
          </p:cNvSpPr>
          <p:nvPr>
            <p:ph type="ctrTitle"/>
          </p:nvPr>
        </p:nvSpPr>
        <p:spPr/>
        <p:txBody>
          <a:bodyPr/>
          <a:lstStyle/>
          <a:p>
            <a:r>
              <a:rPr lang="en-US" dirty="0"/>
              <a:t>Prepare for the 2018-19</a:t>
            </a:r>
            <a:r>
              <a:rPr lang="en-US" dirty="0">
                <a:solidFill>
                  <a:srgbClr val="FF0000"/>
                </a:solidFill>
              </a:rPr>
              <a:t> </a:t>
            </a:r>
            <a:r>
              <a:rPr lang="en-US" dirty="0"/>
              <a:t>PSAT™ 8/9</a:t>
            </a:r>
          </a:p>
        </p:txBody>
      </p:sp>
      <p:sp>
        <p:nvSpPr>
          <p:cNvPr id="4" name="Subtitle 2">
            <a:extLst>
              <a:ext uri="{FF2B5EF4-FFF2-40B4-BE49-F238E27FC236}">
                <a16:creationId xmlns:a16="http://schemas.microsoft.com/office/drawing/2014/main" id="{097BFDD7-B7CD-41FA-A272-10C257CAD739}"/>
              </a:ext>
            </a:extLst>
          </p:cNvPr>
          <p:cNvSpPr txBox="1">
            <a:spLocks/>
          </p:cNvSpPr>
          <p:nvPr/>
        </p:nvSpPr>
        <p:spPr>
          <a:xfrm>
            <a:off x="963576" y="3285799"/>
            <a:ext cx="4639395" cy="293424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en-US" dirty="0">
                <a:solidFill>
                  <a:schemeClr val="bg1"/>
                </a:solidFill>
              </a:rPr>
              <a:t>Contents</a:t>
            </a:r>
          </a:p>
          <a:p>
            <a:pPr marL="285750" indent="-285750">
              <a:lnSpc>
                <a:spcPct val="120000"/>
              </a:lnSpc>
              <a:buFontTx/>
              <a:buChar char="-"/>
            </a:pPr>
            <a:r>
              <a:rPr lang="en-US" dirty="0">
                <a:solidFill>
                  <a:schemeClr val="bg1"/>
                </a:solidFill>
              </a:rPr>
              <a:t>What Is the PSAT 8/9? </a:t>
            </a:r>
          </a:p>
          <a:p>
            <a:pPr marL="285750" indent="-285750">
              <a:lnSpc>
                <a:spcPct val="120000"/>
              </a:lnSpc>
              <a:buFontTx/>
              <a:buChar char="-"/>
            </a:pPr>
            <a:r>
              <a:rPr lang="en-US" dirty="0">
                <a:solidFill>
                  <a:schemeClr val="bg1"/>
                </a:solidFill>
              </a:rPr>
              <a:t>Benefits of the PSAT 8/9</a:t>
            </a:r>
          </a:p>
          <a:p>
            <a:pPr marL="285750" indent="-285750">
              <a:lnSpc>
                <a:spcPct val="120000"/>
              </a:lnSpc>
              <a:buFontTx/>
              <a:buChar char="-"/>
            </a:pPr>
            <a:r>
              <a:rPr lang="en-US" dirty="0">
                <a:solidFill>
                  <a:schemeClr val="bg1"/>
                </a:solidFill>
              </a:rPr>
              <a:t>When Is the PSAT 8/9?</a:t>
            </a:r>
          </a:p>
          <a:p>
            <a:pPr marL="285750" indent="-285750">
              <a:lnSpc>
                <a:spcPct val="120000"/>
              </a:lnSpc>
              <a:buFontTx/>
              <a:buChar char="-"/>
            </a:pPr>
            <a:r>
              <a:rPr lang="en-US" dirty="0">
                <a:solidFill>
                  <a:schemeClr val="bg1"/>
                </a:solidFill>
              </a:rPr>
              <a:t>Skills Tested on the PSAT 8/9 </a:t>
            </a:r>
          </a:p>
          <a:p>
            <a:pPr marL="285750" indent="-285750">
              <a:lnSpc>
                <a:spcPct val="120000"/>
              </a:lnSpc>
              <a:buFontTx/>
              <a:buChar char="-"/>
            </a:pPr>
            <a:r>
              <a:rPr lang="en-US" dirty="0">
                <a:solidFill>
                  <a:schemeClr val="bg1"/>
                </a:solidFill>
              </a:rPr>
              <a:t>How to Prepare for the PSAT 8/9 </a:t>
            </a:r>
          </a:p>
          <a:p>
            <a:pPr marL="285750" indent="-285750">
              <a:lnSpc>
                <a:spcPct val="120000"/>
              </a:lnSpc>
              <a:buFontTx/>
              <a:buChar char="-"/>
            </a:pPr>
            <a:r>
              <a:rPr lang="en-US" dirty="0">
                <a:solidFill>
                  <a:schemeClr val="bg1"/>
                </a:solidFill>
              </a:rPr>
              <a:t>Resources</a:t>
            </a:r>
          </a:p>
          <a:p>
            <a:pPr marL="285750" indent="-285750">
              <a:buFontTx/>
              <a:buChar char="-"/>
            </a:pPr>
            <a:endParaRPr lang="en-US" dirty="0">
              <a:solidFill>
                <a:schemeClr val="bg1"/>
              </a:solidFill>
            </a:endParaRPr>
          </a:p>
        </p:txBody>
      </p:sp>
    </p:spTree>
    <p:extLst>
      <p:ext uri="{BB962C8B-B14F-4D97-AF65-F5344CB8AC3E}">
        <p14:creationId xmlns:p14="http://schemas.microsoft.com/office/powerpoint/2010/main" val="577704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solidFill>
                  <a:srgbClr val="002060"/>
                </a:solidFill>
              </a:rPr>
              <a:t>Math</a:t>
            </a:r>
            <a:br>
              <a:rPr lang="en-US" sz="3600" dirty="0">
                <a:solidFill>
                  <a:srgbClr val="002060"/>
                </a:solidFill>
              </a:rPr>
            </a:br>
            <a:r>
              <a:rPr lang="en-US" sz="3600" dirty="0">
                <a:solidFill>
                  <a:srgbClr val="002060"/>
                </a:solidFill>
              </a:rPr>
              <a:t>Test</a:t>
            </a:r>
            <a:r>
              <a:rPr lang="en-US" sz="3200" kern="1200" baseline="0" dirty="0">
                <a:solidFill>
                  <a:srgbClr val="002060"/>
                </a:solidFill>
                <a:effectLst/>
              </a:rPr>
              <a:t> </a:t>
            </a:r>
            <a:endParaRPr lang="en-US" sz="3600" dirty="0">
              <a:solidFill>
                <a:srgbClr val="002060"/>
              </a:solidFill>
            </a:endParaRPr>
          </a:p>
        </p:txBody>
      </p:sp>
      <p:pic>
        <p:nvPicPr>
          <p:cNvPr id="7" name="Picture 6" descr="Icon of addition, subtraction, multiplication, and division signs"/>
          <p:cNvPicPr>
            <a:picLocks noChangeAspect="1"/>
          </p:cNvPicPr>
          <p:nvPr/>
        </p:nvPicPr>
        <p:blipFill>
          <a:blip r:embed="rId2">
            <a:alphaModFix amt="50000"/>
          </a:blip>
          <a:stretch>
            <a:fillRect/>
          </a:stretch>
        </p:blipFill>
        <p:spPr>
          <a:xfrm>
            <a:off x="478505" y="4442014"/>
            <a:ext cx="1485602" cy="1485602"/>
          </a:xfrm>
          <a:prstGeom prst="rect">
            <a:avLst/>
          </a:prstGeom>
        </p:spPr>
      </p:pic>
      <p:sp>
        <p:nvSpPr>
          <p:cNvPr id="6" name="Content Placeholder 5"/>
          <p:cNvSpPr>
            <a:spLocks noGrp="1"/>
          </p:cNvSpPr>
          <p:nvPr>
            <p:ph idx="1"/>
          </p:nvPr>
        </p:nvSpPr>
        <p:spPr>
          <a:xfrm>
            <a:off x="4773478" y="1147155"/>
            <a:ext cx="6960030" cy="5353397"/>
          </a:xfrm>
        </p:spPr>
        <p:txBody>
          <a:bodyPr>
            <a:normAutofit lnSpcReduction="10000"/>
          </a:bodyPr>
          <a:lstStyle/>
          <a:p>
            <a:pPr marL="0" indent="0">
              <a:buNone/>
            </a:pPr>
            <a:r>
              <a:rPr lang="en-US" sz="3200" b="1" dirty="0">
                <a:solidFill>
                  <a:schemeClr val="accent1"/>
                </a:solidFill>
              </a:rPr>
              <a:t>What to Expect</a:t>
            </a:r>
          </a:p>
          <a:p>
            <a:pPr marL="0" indent="0">
              <a:buNone/>
            </a:pPr>
            <a:r>
              <a:rPr lang="en-US" sz="3200" dirty="0"/>
              <a:t>The Math Test focuses on the math that matters most for college and career readiness. To succeed on the Math Test, students will need to demonstrate mathematical practices, such as problem solving and using appropriate tools strategically. </a:t>
            </a:r>
          </a:p>
          <a:p>
            <a:pPr>
              <a:buFont typeface="Wingdings" panose="05000000000000000000" pitchFamily="2" charset="2"/>
              <a:buChar char="§"/>
            </a:pPr>
            <a:r>
              <a:rPr lang="en-US" sz="3200" dirty="0"/>
              <a:t>Heart of Algebra</a:t>
            </a:r>
          </a:p>
          <a:p>
            <a:pPr>
              <a:buFont typeface="Wingdings" panose="05000000000000000000" pitchFamily="2" charset="2"/>
              <a:buChar char="§"/>
            </a:pPr>
            <a:r>
              <a:rPr lang="en-US" sz="3200" dirty="0"/>
              <a:t>Problem solving and data analysis</a:t>
            </a:r>
          </a:p>
          <a:p>
            <a:pPr marL="0" indent="0">
              <a:buNone/>
            </a:pPr>
            <a:endParaRPr lang="en-US" sz="3200" dirty="0">
              <a:latin typeface="Roboto"/>
            </a:endParaRPr>
          </a:p>
          <a:p>
            <a:pPr marL="0" indent="0">
              <a:buNone/>
            </a:pPr>
            <a:endParaRPr lang="en-US" sz="3200" dirty="0">
              <a:latin typeface="Roboto"/>
            </a:endParaRPr>
          </a:p>
        </p:txBody>
      </p:sp>
      <p:sp>
        <p:nvSpPr>
          <p:cNvPr id="3" name="Slide Number Placeholder 2"/>
          <p:cNvSpPr>
            <a:spLocks noGrp="1"/>
          </p:cNvSpPr>
          <p:nvPr>
            <p:ph type="sldNum" sz="quarter" idx="12"/>
          </p:nvPr>
        </p:nvSpPr>
        <p:spPr/>
        <p:txBody>
          <a:bodyPr/>
          <a:lstStyle/>
          <a:p>
            <a:fld id="{017ED8CA-143E-8B40-B3C8-0174DDF149EE}" type="slidenum">
              <a:rPr lang="en-US" smtClean="0"/>
              <a:t>10</a:t>
            </a:fld>
            <a:endParaRPr lang="en-US" dirty="0"/>
          </a:p>
        </p:txBody>
      </p:sp>
    </p:spTree>
    <p:extLst>
      <p:ext uri="{BB962C8B-B14F-4D97-AF65-F5344CB8AC3E}">
        <p14:creationId xmlns:p14="http://schemas.microsoft.com/office/powerpoint/2010/main" val="21477415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Math</a:t>
            </a:r>
            <a:br>
              <a:rPr lang="en-US" sz="3600" dirty="0"/>
            </a:br>
            <a:r>
              <a:rPr lang="en-US" sz="3600" dirty="0"/>
              <a:t>Section</a:t>
            </a:r>
          </a:p>
        </p:txBody>
      </p:sp>
      <p:sp>
        <p:nvSpPr>
          <p:cNvPr id="11" name="Text Placeholder 4"/>
          <p:cNvSpPr txBox="1">
            <a:spLocks/>
          </p:cNvSpPr>
          <p:nvPr/>
        </p:nvSpPr>
        <p:spPr>
          <a:xfrm>
            <a:off x="466052" y="1949068"/>
            <a:ext cx="3741738" cy="456535"/>
          </a:xfrm>
          <a:prstGeom prst="rect">
            <a:avLst/>
          </a:prstGeom>
        </p:spPr>
        <p:txBody>
          <a:bodyPr lIns="0" tIns="228600" rIns="0" bIns="0">
            <a:spAutoFit/>
          </a:bodyPr>
          <a:lstStyle>
            <a:lvl1pPr marL="0" indent="0" algn="l" defTabSz="914400" rtl="0" eaLnBrk="1" latinLnBrk="0" hangingPunct="1">
              <a:lnSpc>
                <a:spcPct val="90000"/>
              </a:lnSpc>
              <a:spcBef>
                <a:spcPts val="1000"/>
              </a:spcBef>
              <a:buFont typeface="Arial"/>
              <a:buNone/>
              <a:defRPr sz="1600" b="1" kern="1200">
                <a:solidFill>
                  <a:schemeClr val="accent1"/>
                </a:solidFill>
                <a:latin typeface="Roboto Slab" charset="0"/>
                <a:ea typeface="Roboto Slab" charset="0"/>
                <a:cs typeface="Roboto Slab"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Math Test – Calculator </a:t>
            </a:r>
          </a:p>
        </p:txBody>
      </p:sp>
      <p:pic>
        <p:nvPicPr>
          <p:cNvPr id="9" name="Picture 8" descr="Icon of a calculator"/>
          <p:cNvPicPr>
            <a:picLocks noChangeAspect="1"/>
          </p:cNvPicPr>
          <p:nvPr/>
        </p:nvPicPr>
        <p:blipFill>
          <a:blip r:embed="rId2">
            <a:alphaModFix amt="50000"/>
          </a:blip>
          <a:stretch>
            <a:fillRect/>
          </a:stretch>
        </p:blipFill>
        <p:spPr>
          <a:xfrm>
            <a:off x="457200" y="4442014"/>
            <a:ext cx="1504696" cy="1504696"/>
          </a:xfrm>
          <a:prstGeom prst="rect">
            <a:avLst/>
          </a:prstGeom>
        </p:spPr>
      </p:pic>
      <p:sp>
        <p:nvSpPr>
          <p:cNvPr id="7" name="Content Placeholder 5"/>
          <p:cNvSpPr>
            <a:spLocks noGrp="1"/>
          </p:cNvSpPr>
          <p:nvPr>
            <p:ph idx="1"/>
          </p:nvPr>
        </p:nvSpPr>
        <p:spPr>
          <a:xfrm>
            <a:off x="4773478" y="555809"/>
            <a:ext cx="6960030" cy="5372292"/>
          </a:xfrm>
        </p:spPr>
        <p:txBody>
          <a:bodyPr/>
          <a:lstStyle/>
          <a:p>
            <a:pPr marL="0" indent="0">
              <a:buNone/>
            </a:pPr>
            <a:r>
              <a:rPr lang="en-US" sz="3200" b="1" dirty="0">
                <a:solidFill>
                  <a:schemeClr val="accent1"/>
                </a:solidFill>
              </a:rPr>
              <a:t>Students: Know Your Calculator</a:t>
            </a:r>
          </a:p>
          <a:p>
            <a:pPr>
              <a:spcBef>
                <a:spcPts val="1872"/>
              </a:spcBef>
            </a:pPr>
            <a:r>
              <a:rPr lang="en-US" sz="3200" dirty="0"/>
              <a:t>A scientific or graphing calculator is recommended. </a:t>
            </a:r>
          </a:p>
          <a:p>
            <a:pPr>
              <a:spcBef>
                <a:spcPts val="1872"/>
              </a:spcBef>
            </a:pPr>
            <a:r>
              <a:rPr lang="en-US" sz="3200" dirty="0">
                <a:latin typeface="Roboto"/>
              </a:rPr>
              <a:t>Students should bring a familiar calculator. Test day is not the time to figure out how to use a new calculator.</a:t>
            </a:r>
          </a:p>
        </p:txBody>
      </p:sp>
      <p:sp>
        <p:nvSpPr>
          <p:cNvPr id="3" name="Slide Number Placeholder 2"/>
          <p:cNvSpPr>
            <a:spLocks noGrp="1"/>
          </p:cNvSpPr>
          <p:nvPr>
            <p:ph type="sldNum" sz="quarter" idx="12"/>
          </p:nvPr>
        </p:nvSpPr>
        <p:spPr/>
        <p:txBody>
          <a:bodyPr/>
          <a:lstStyle/>
          <a:p>
            <a:fld id="{017ED8CA-143E-8B40-B3C8-0174DDF149EE}" type="slidenum">
              <a:rPr lang="en-US" smtClean="0"/>
              <a:t>11</a:t>
            </a:fld>
            <a:endParaRPr lang="en-US" dirty="0"/>
          </a:p>
        </p:txBody>
      </p:sp>
    </p:spTree>
    <p:extLst>
      <p:ext uri="{BB962C8B-B14F-4D97-AF65-F5344CB8AC3E}">
        <p14:creationId xmlns:p14="http://schemas.microsoft.com/office/powerpoint/2010/main" val="1309688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Math</a:t>
            </a:r>
            <a:br>
              <a:rPr lang="en-US" sz="3600" dirty="0"/>
            </a:br>
            <a:r>
              <a:rPr lang="en-US" sz="3600" dirty="0"/>
              <a:t>Section</a:t>
            </a:r>
            <a:r>
              <a:rPr lang="en-US" sz="3200" kern="1200" baseline="0" dirty="0">
                <a:solidFill>
                  <a:schemeClr val="tx1"/>
                </a:solidFill>
                <a:effectLst/>
                <a:latin typeface="Roboto Slab" charset="0"/>
                <a:ea typeface="Roboto Slab" charset="0"/>
                <a:cs typeface="Roboto Slab" charset="0"/>
              </a:rPr>
              <a:t> </a:t>
            </a:r>
            <a:endParaRPr lang="en-US" sz="3600" dirty="0"/>
          </a:p>
        </p:txBody>
      </p:sp>
      <p:sp>
        <p:nvSpPr>
          <p:cNvPr id="11" name="Text Placeholder 4"/>
          <p:cNvSpPr txBox="1">
            <a:spLocks/>
          </p:cNvSpPr>
          <p:nvPr/>
        </p:nvSpPr>
        <p:spPr>
          <a:xfrm>
            <a:off x="466052" y="1949068"/>
            <a:ext cx="3741738" cy="456535"/>
          </a:xfrm>
          <a:prstGeom prst="rect">
            <a:avLst/>
          </a:prstGeom>
        </p:spPr>
        <p:txBody>
          <a:bodyPr lIns="0" tIns="228600" rIns="0" bIns="0">
            <a:spAutoFit/>
          </a:bodyPr>
          <a:lstStyle>
            <a:lvl1pPr marL="0" indent="0" algn="l" defTabSz="914400" rtl="0" eaLnBrk="1" latinLnBrk="0" hangingPunct="1">
              <a:lnSpc>
                <a:spcPct val="90000"/>
              </a:lnSpc>
              <a:spcBef>
                <a:spcPts val="1000"/>
              </a:spcBef>
              <a:buFont typeface="Arial"/>
              <a:buNone/>
              <a:defRPr sz="1600" b="1" kern="1200">
                <a:solidFill>
                  <a:schemeClr val="accent1"/>
                </a:solidFill>
                <a:latin typeface="Roboto Slab" charset="0"/>
                <a:ea typeface="Roboto Slab" charset="0"/>
                <a:cs typeface="Roboto Slab"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Math Test – Calculator </a:t>
            </a:r>
          </a:p>
        </p:txBody>
      </p:sp>
      <p:pic>
        <p:nvPicPr>
          <p:cNvPr id="8" name="Picture 7" descr="Icon of a calculator"/>
          <p:cNvPicPr>
            <a:picLocks noChangeAspect="1"/>
          </p:cNvPicPr>
          <p:nvPr/>
        </p:nvPicPr>
        <p:blipFill>
          <a:blip r:embed="rId2">
            <a:alphaModFix amt="50000"/>
          </a:blip>
          <a:stretch>
            <a:fillRect/>
          </a:stretch>
        </p:blipFill>
        <p:spPr>
          <a:xfrm>
            <a:off x="457200" y="4442014"/>
            <a:ext cx="1504696" cy="1504696"/>
          </a:xfrm>
          <a:prstGeom prst="rect">
            <a:avLst/>
          </a:prstGeom>
        </p:spPr>
      </p:pic>
      <p:sp>
        <p:nvSpPr>
          <p:cNvPr id="7" name="Content Placeholder 5"/>
          <p:cNvSpPr>
            <a:spLocks noGrp="1"/>
          </p:cNvSpPr>
          <p:nvPr>
            <p:ph idx="1"/>
          </p:nvPr>
        </p:nvSpPr>
        <p:spPr>
          <a:xfrm>
            <a:off x="4773478" y="555809"/>
            <a:ext cx="6960030" cy="5372292"/>
          </a:xfrm>
        </p:spPr>
        <p:txBody>
          <a:bodyPr>
            <a:normAutofit fontScale="92500" lnSpcReduction="10000"/>
          </a:bodyPr>
          <a:lstStyle/>
          <a:p>
            <a:pPr marL="0" indent="0">
              <a:buNone/>
            </a:pPr>
            <a:r>
              <a:rPr lang="en-US" sz="2600" b="1" dirty="0">
                <a:solidFill>
                  <a:schemeClr val="accent1"/>
                </a:solidFill>
              </a:rPr>
              <a:t>Additional Calculator Tips for Students</a:t>
            </a:r>
          </a:p>
          <a:p>
            <a:pPr>
              <a:spcBef>
                <a:spcPts val="1872"/>
              </a:spcBef>
            </a:pPr>
            <a:r>
              <a:rPr lang="en-US" sz="2600" dirty="0"/>
              <a:t>Don’t try to use the calculator on every question—no question requires one. </a:t>
            </a:r>
          </a:p>
          <a:p>
            <a:pPr>
              <a:spcBef>
                <a:spcPts val="1872"/>
              </a:spcBef>
            </a:pPr>
            <a:r>
              <a:rPr lang="en-US" sz="2600" dirty="0">
                <a:latin typeface="Roboto"/>
              </a:rPr>
              <a:t>Decide how to solve each problem; then decide whether to use a calculator.</a:t>
            </a:r>
          </a:p>
          <a:p>
            <a:pPr>
              <a:spcBef>
                <a:spcPts val="1872"/>
              </a:spcBef>
            </a:pPr>
            <a:r>
              <a:rPr lang="en-US" sz="2600" dirty="0">
                <a:latin typeface="Roboto"/>
              </a:rPr>
              <a:t>Make sure your calculator is in good working order and that batteries are fresh.</a:t>
            </a:r>
          </a:p>
          <a:p>
            <a:pPr>
              <a:spcBef>
                <a:spcPts val="1872"/>
              </a:spcBef>
            </a:pPr>
            <a:r>
              <a:rPr lang="en-US" sz="2600" dirty="0">
                <a:latin typeface="Roboto"/>
              </a:rPr>
              <a:t>Students will not be permitted to use laptops or other computers, tablets, cell phones, or smartphones, etc. Please reference the student guide for a complete list.</a:t>
            </a:r>
          </a:p>
        </p:txBody>
      </p:sp>
      <p:sp>
        <p:nvSpPr>
          <p:cNvPr id="3" name="Slide Number Placeholder 2"/>
          <p:cNvSpPr>
            <a:spLocks noGrp="1"/>
          </p:cNvSpPr>
          <p:nvPr>
            <p:ph type="sldNum" sz="quarter" idx="12"/>
          </p:nvPr>
        </p:nvSpPr>
        <p:spPr/>
        <p:txBody>
          <a:bodyPr/>
          <a:lstStyle/>
          <a:p>
            <a:fld id="{017ED8CA-143E-8B40-B3C8-0174DDF149EE}" type="slidenum">
              <a:rPr lang="en-US" smtClean="0"/>
              <a:t>12</a:t>
            </a:fld>
            <a:endParaRPr lang="en-US" dirty="0"/>
          </a:p>
        </p:txBody>
      </p:sp>
    </p:spTree>
    <p:extLst>
      <p:ext uri="{BB962C8B-B14F-4D97-AF65-F5344CB8AC3E}">
        <p14:creationId xmlns:p14="http://schemas.microsoft.com/office/powerpoint/2010/main" val="14880371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figure is shown comparing scores on the S A T, the P S A T 10 and P S A T/N M S Q T, and the P S A T 8/9. At the bottom a horizontal line with 120 on the left and 800 on the right, and tick marks every 100 from 200 to 800, shows the test score. A horizontal light blue bar above the scores goes from 120 to 720 and shows the possible P S A T 8/9 scores. A horizontal medium blue bar above the scores goes from 160 to 760 and shows the possible P S A T 10 and P S A T/N M S Q T scores. A horizontal dark blue bar above the scores goes from 200 to 800 and shows the possible S A T scores. Vertical dotted arrows in the respective colors show the grade-level benchmark score that indicates if students are making &quot;on target&quot; progress toward the S A T benchmark. The light blue line is at about 410, the medium blue line is at about 430, and the dark blue line is at about 450."/>
          <p:cNvPicPr>
            <a:picLocks noChangeAspect="1"/>
          </p:cNvPicPr>
          <p:nvPr/>
        </p:nvPicPr>
        <p:blipFill rotWithShape="1">
          <a:blip r:embed="rId2"/>
          <a:srcRect r="6459"/>
          <a:stretch/>
        </p:blipFill>
        <p:spPr>
          <a:xfrm>
            <a:off x="4192865" y="2695699"/>
            <a:ext cx="7539955" cy="3799544"/>
          </a:xfrm>
          <a:prstGeom prst="rect">
            <a:avLst/>
          </a:prstGeom>
        </p:spPr>
      </p:pic>
      <p:sp>
        <p:nvSpPr>
          <p:cNvPr id="4" name="Title 3"/>
          <p:cNvSpPr>
            <a:spLocks noGrp="1"/>
          </p:cNvSpPr>
          <p:nvPr>
            <p:ph type="title"/>
          </p:nvPr>
        </p:nvSpPr>
        <p:spPr>
          <a:xfrm>
            <a:off x="359004" y="578987"/>
            <a:ext cx="3698989" cy="4016484"/>
          </a:xfrm>
        </p:spPr>
        <p:txBody>
          <a:bodyPr/>
          <a:lstStyle/>
          <a:p>
            <a:r>
              <a:rPr lang="en-US" sz="3600" dirty="0">
                <a:solidFill>
                  <a:srgbClr val="002060"/>
                </a:solidFill>
              </a:rPr>
              <a:t>How Does the PSAT 8/9 </a:t>
            </a:r>
            <a:br>
              <a:rPr lang="en-US" sz="3600" dirty="0">
                <a:solidFill>
                  <a:srgbClr val="002060"/>
                </a:solidFill>
              </a:rPr>
            </a:br>
            <a:r>
              <a:rPr lang="en-US" sz="3600" dirty="0">
                <a:solidFill>
                  <a:srgbClr val="002060"/>
                </a:solidFill>
              </a:rPr>
              <a:t>Connect to the </a:t>
            </a:r>
            <a:r>
              <a:rPr lang="ro-RO" sz="3600" dirty="0">
                <a:solidFill>
                  <a:srgbClr val="002060"/>
                </a:solidFill>
              </a:rPr>
              <a:t> PSAT 10,</a:t>
            </a:r>
            <a:r>
              <a:rPr lang="en-US" sz="3600" dirty="0">
                <a:solidFill>
                  <a:srgbClr val="002060"/>
                </a:solidFill>
              </a:rPr>
              <a:t> the PSAT/NMSQT, and the SAT?</a:t>
            </a:r>
          </a:p>
        </p:txBody>
      </p:sp>
      <p:sp>
        <p:nvSpPr>
          <p:cNvPr id="7" name="Content Placeholder 6"/>
          <p:cNvSpPr>
            <a:spLocks noGrp="1"/>
          </p:cNvSpPr>
          <p:nvPr>
            <p:ph idx="1"/>
          </p:nvPr>
        </p:nvSpPr>
        <p:spPr>
          <a:xfrm>
            <a:off x="4389710" y="246877"/>
            <a:ext cx="3412579" cy="3182123"/>
          </a:xfrm>
        </p:spPr>
        <p:txBody>
          <a:bodyPr/>
          <a:lstStyle/>
          <a:p>
            <a:pPr marL="0" indent="0">
              <a:buNone/>
            </a:pPr>
            <a:r>
              <a:rPr lang="en-US" sz="2000" b="1" dirty="0">
                <a:solidFill>
                  <a:schemeClr val="accent1"/>
                </a:solidFill>
              </a:rPr>
              <a:t>Content and </a:t>
            </a:r>
            <a:br>
              <a:rPr lang="en-US" sz="2000" b="1" dirty="0">
                <a:solidFill>
                  <a:schemeClr val="accent1"/>
                </a:solidFill>
              </a:rPr>
            </a:br>
            <a:r>
              <a:rPr lang="en-US" sz="2000" b="1" dirty="0">
                <a:solidFill>
                  <a:schemeClr val="accent1"/>
                </a:solidFill>
              </a:rPr>
              <a:t>Domain Alignment</a:t>
            </a:r>
          </a:p>
          <a:p>
            <a:pPr marL="0" indent="0">
              <a:buNone/>
            </a:pPr>
            <a:r>
              <a:rPr lang="en-US" sz="2000" dirty="0"/>
              <a:t>All tests in the SAT Suite </a:t>
            </a:r>
            <a:br>
              <a:rPr lang="en-US" sz="2000" dirty="0"/>
            </a:br>
            <a:r>
              <a:rPr lang="en-US" sz="2000" dirty="0"/>
              <a:t>of Assessments (SAT, </a:t>
            </a:r>
            <a:br>
              <a:rPr lang="en-US" sz="2000" dirty="0"/>
            </a:br>
            <a:r>
              <a:rPr lang="en-US" sz="2000" dirty="0"/>
              <a:t>PSAT/NMSQT, PSAT</a:t>
            </a:r>
            <a:r>
              <a:rPr lang="en-US" sz="2000" baseline="30000" dirty="0"/>
              <a:t> </a:t>
            </a:r>
            <a:r>
              <a:rPr lang="en-US" sz="2000" dirty="0"/>
              <a:t>10, and PSAT</a:t>
            </a:r>
            <a:r>
              <a:rPr lang="en-US" sz="2000" baseline="30000" dirty="0"/>
              <a:t> </a:t>
            </a:r>
            <a:r>
              <a:rPr lang="en-US" sz="2000" dirty="0"/>
              <a:t>8/9) are aligned to the same research backbone and focus on the same domain of knowledge and skills. </a:t>
            </a:r>
          </a:p>
        </p:txBody>
      </p:sp>
      <p:sp>
        <p:nvSpPr>
          <p:cNvPr id="8" name="Content Placeholder 7"/>
          <p:cNvSpPr>
            <a:spLocks noGrp="1"/>
          </p:cNvSpPr>
          <p:nvPr>
            <p:ph idx="14"/>
          </p:nvPr>
        </p:nvSpPr>
        <p:spPr>
          <a:xfrm>
            <a:off x="8061265" y="328448"/>
            <a:ext cx="3412579" cy="2935519"/>
          </a:xfrm>
        </p:spPr>
        <p:txBody>
          <a:bodyPr>
            <a:normAutofit fontScale="92500" lnSpcReduction="10000"/>
          </a:bodyPr>
          <a:lstStyle/>
          <a:p>
            <a:pPr marL="0" indent="0">
              <a:buNone/>
            </a:pPr>
            <a:r>
              <a:rPr lang="en-US" sz="2000" b="1" dirty="0">
                <a:solidFill>
                  <a:schemeClr val="accent1"/>
                </a:solidFill>
              </a:rPr>
              <a:t>Scoring</a:t>
            </a:r>
          </a:p>
          <a:p>
            <a:pPr marL="0" indent="0">
              <a:buNone/>
            </a:pPr>
            <a:r>
              <a:rPr lang="en-US" sz="2000" dirty="0"/>
              <a:t>All tests in the SAT Suite of Assessments are on a common score scale that provides consistent feedback, enabling students to tailor their practices to the areas where the most help is needed to help them move forward.</a:t>
            </a:r>
          </a:p>
        </p:txBody>
      </p:sp>
      <p:sp>
        <p:nvSpPr>
          <p:cNvPr id="3" name="Slide Number Placeholder 2"/>
          <p:cNvSpPr>
            <a:spLocks noGrp="1"/>
          </p:cNvSpPr>
          <p:nvPr>
            <p:ph type="sldNum" sz="quarter" idx="12"/>
          </p:nvPr>
        </p:nvSpPr>
        <p:spPr/>
        <p:txBody>
          <a:bodyPr/>
          <a:lstStyle/>
          <a:p>
            <a:fld id="{017ED8CA-143E-8B40-B3C8-0174DDF149EE}" type="slidenum">
              <a:rPr lang="en-US" smtClean="0"/>
              <a:t>13</a:t>
            </a:fld>
            <a:endParaRPr lang="en-US" dirty="0"/>
          </a:p>
        </p:txBody>
      </p:sp>
    </p:spTree>
    <p:extLst>
      <p:ext uri="{BB962C8B-B14F-4D97-AF65-F5344CB8AC3E}">
        <p14:creationId xmlns:p14="http://schemas.microsoft.com/office/powerpoint/2010/main" val="16154595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E8835-C718-42E2-912B-F110D48971B4}"/>
              </a:ext>
            </a:extLst>
          </p:cNvPr>
          <p:cNvSpPr>
            <a:spLocks noGrp="1"/>
          </p:cNvSpPr>
          <p:nvPr>
            <p:ph type="title"/>
          </p:nvPr>
        </p:nvSpPr>
        <p:spPr>
          <a:xfrm>
            <a:off x="581192" y="658213"/>
            <a:ext cx="11029616" cy="1013800"/>
          </a:xfrm>
        </p:spPr>
        <p:txBody>
          <a:bodyPr>
            <a:normAutofit/>
          </a:bodyPr>
          <a:lstStyle/>
          <a:p>
            <a:r>
              <a:rPr lang="en-US" dirty="0">
                <a:latin typeface="Roboto Slab "/>
                <a:cs typeface="Roboto Slab Regular"/>
              </a:rPr>
              <a:t>Longitudinal  Progress Monitoring</a:t>
            </a:r>
            <a:endParaRPr lang="en-US" dirty="0"/>
          </a:p>
        </p:txBody>
      </p:sp>
      <p:grpSp>
        <p:nvGrpSpPr>
          <p:cNvPr id="5" name="Group 4" descr="For illustrative purposes only, bar graphs in three different colors represent the three redesigned assessments and their proposed scoring ranges for Section Scores, Test and Cross-Test Scores, and Total Score. The cyan bar indicates SAT Total Score range 400-1600.  Light blue represents PSAT 10 and PSAT/NMSQT Total Score range 320-1520 (actual limits are pending research).  Gray represents PSAT 8/9 Total Score range 240-1440 (actual limits are pending research). Within the Section Scores graph the cyan bar indicates SAT score range 200-800.  Light blue represents PSAT 10 and PSAT/NMSQT score range of 160-760 (actual limits are pending research).  Gray represents PSAT 8/9 score range 120-720 (actual limits are pending research). Within the Test and Cross-Test Scores graph: The cyan bar indicates SAT Test and Cross-Test score range 10-40.  Light blue represents PSAT 10 and PSAT/NMSQT Test and Cross-Test score range 8-38 (actual limits are pending research).  Gray respresents PSAT 8/9 Test and Cross-Test score range 6-36 (actual limits are pending research). ">
            <a:extLst>
              <a:ext uri="{FF2B5EF4-FFF2-40B4-BE49-F238E27FC236}">
                <a16:creationId xmlns:a16="http://schemas.microsoft.com/office/drawing/2014/main" id="{2A60EF3D-EC23-4070-ACB7-50D6E17ACE39}"/>
              </a:ext>
            </a:extLst>
          </p:cNvPr>
          <p:cNvGrpSpPr/>
          <p:nvPr/>
        </p:nvGrpSpPr>
        <p:grpSpPr>
          <a:xfrm>
            <a:off x="1069440" y="1913859"/>
            <a:ext cx="10053119" cy="4540104"/>
            <a:chOff x="3620530" y="932541"/>
            <a:chExt cx="8330533" cy="5403594"/>
          </a:xfrm>
        </p:grpSpPr>
        <p:sp>
          <p:nvSpPr>
            <p:cNvPr id="6" name="Content Placeholder 1">
              <a:extLst>
                <a:ext uri="{FF2B5EF4-FFF2-40B4-BE49-F238E27FC236}">
                  <a16:creationId xmlns:a16="http://schemas.microsoft.com/office/drawing/2014/main" id="{BC3676DA-163F-4F5A-9D12-A43B2078105F}"/>
                </a:ext>
              </a:extLst>
            </p:cNvPr>
            <p:cNvSpPr txBox="1">
              <a:spLocks/>
            </p:cNvSpPr>
            <p:nvPr/>
          </p:nvSpPr>
          <p:spPr>
            <a:xfrm>
              <a:off x="3842656" y="932541"/>
              <a:ext cx="8108407" cy="431800"/>
            </a:xfrm>
            <a:prstGeom prst="rect">
              <a:avLst/>
            </a:prstGeom>
          </p:spPr>
          <p:txBody>
            <a:bodyPr>
              <a:normAutofit lnSpcReduction="10000"/>
            </a:bodyPr>
            <a:lstStyle>
              <a:lvl1pPr marL="0" indent="0" algn="l" defTabSz="457200" rtl="0" eaLnBrk="1" latinLnBrk="0" hangingPunct="1">
                <a:spcBef>
                  <a:spcPts val="1600"/>
                </a:spcBef>
                <a:buClr>
                  <a:srgbClr val="0065A4"/>
                </a:buClr>
                <a:buSzPct val="80000"/>
                <a:buFontTx/>
                <a:buNone/>
                <a:defRPr sz="1400" kern="1200">
                  <a:solidFill>
                    <a:schemeClr val="tx1"/>
                  </a:solidFill>
                  <a:latin typeface="Arial"/>
                  <a:ea typeface="+mn-ea"/>
                  <a:cs typeface="Arial"/>
                </a:defRPr>
              </a:lvl1pPr>
              <a:lvl2pPr marL="5715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2pPr>
              <a:lvl3pPr marL="800100" indent="-2286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3pPr>
              <a:lvl4pPr marL="1092200" indent="-2921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4pPr>
              <a:lvl5pPr marL="13716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1800" b="1" dirty="0">
                  <a:solidFill>
                    <a:srgbClr val="1E1E1E"/>
                  </a:solidFill>
                  <a:latin typeface="Arial" pitchFamily="34" charset="0"/>
                </a:rPr>
                <a:t>				Section Scores </a:t>
              </a:r>
              <a:r>
                <a:rPr lang="en-US" sz="1800" dirty="0">
                  <a:solidFill>
                    <a:srgbClr val="1E1E1E"/>
                  </a:solidFill>
                  <a:latin typeface="Arial" pitchFamily="34" charset="0"/>
                </a:rPr>
                <a:t>are placed on a vertical scale.</a:t>
              </a:r>
            </a:p>
            <a:p>
              <a:endParaRPr lang="en-US" sz="1500" cap="all" dirty="0">
                <a:solidFill>
                  <a:srgbClr val="0065A4"/>
                </a:solidFill>
              </a:endParaRPr>
            </a:p>
          </p:txBody>
        </p:sp>
        <p:sp>
          <p:nvSpPr>
            <p:cNvPr id="7" name="Content Placeholder 1">
              <a:extLst>
                <a:ext uri="{FF2B5EF4-FFF2-40B4-BE49-F238E27FC236}">
                  <a16:creationId xmlns:a16="http://schemas.microsoft.com/office/drawing/2014/main" id="{BF3FCE37-17FB-4DF6-ADE1-F0FE5043AF26}"/>
                </a:ext>
              </a:extLst>
            </p:cNvPr>
            <p:cNvSpPr txBox="1">
              <a:spLocks/>
            </p:cNvSpPr>
            <p:nvPr/>
          </p:nvSpPr>
          <p:spPr>
            <a:xfrm>
              <a:off x="3842656" y="3737425"/>
              <a:ext cx="8108407" cy="431800"/>
            </a:xfrm>
            <a:prstGeom prst="rect">
              <a:avLst/>
            </a:prstGeom>
          </p:spPr>
          <p:txBody>
            <a:bodyPr>
              <a:noAutofit/>
            </a:bodyPr>
            <a:lstStyle>
              <a:lvl1pPr marL="0" indent="0" algn="l" defTabSz="457200" rtl="0" eaLnBrk="1" latinLnBrk="0" hangingPunct="1">
                <a:spcBef>
                  <a:spcPts val="1600"/>
                </a:spcBef>
                <a:buClr>
                  <a:srgbClr val="0065A4"/>
                </a:buClr>
                <a:buSzPct val="80000"/>
                <a:buFontTx/>
                <a:buNone/>
                <a:defRPr sz="1400" kern="1200">
                  <a:solidFill>
                    <a:schemeClr val="tx1"/>
                  </a:solidFill>
                  <a:latin typeface="Arial"/>
                  <a:ea typeface="+mn-ea"/>
                  <a:cs typeface="Arial"/>
                </a:defRPr>
              </a:lvl1pPr>
              <a:lvl2pPr marL="5715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2pPr>
              <a:lvl3pPr marL="800100" indent="-2286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3pPr>
              <a:lvl4pPr marL="1092200" indent="-2921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4pPr>
              <a:lvl5pPr marL="13716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1700" dirty="0">
                  <a:solidFill>
                    <a:srgbClr val="1E1E1E"/>
                  </a:solidFill>
                  <a:latin typeface="Arial" pitchFamily="34" charset="0"/>
                </a:rPr>
                <a:t>The same concept holds true for the </a:t>
              </a:r>
              <a:r>
                <a:rPr lang="en-US" sz="1700" b="1" dirty="0">
                  <a:solidFill>
                    <a:srgbClr val="1E1E1E"/>
                  </a:solidFill>
                  <a:latin typeface="Arial" pitchFamily="34" charset="0"/>
                </a:rPr>
                <a:t>Test, Cross-Test Scores,</a:t>
              </a:r>
              <a:r>
                <a:rPr lang="en-US" sz="1700" dirty="0">
                  <a:solidFill>
                    <a:srgbClr val="1E1E1E"/>
                  </a:solidFill>
                  <a:latin typeface="Arial" pitchFamily="34" charset="0"/>
                </a:rPr>
                <a:t> and </a:t>
              </a:r>
              <a:r>
                <a:rPr lang="en-US" sz="1700" b="1" dirty="0">
                  <a:solidFill>
                    <a:srgbClr val="1E1E1E"/>
                  </a:solidFill>
                  <a:latin typeface="Arial" pitchFamily="34" charset="0"/>
                </a:rPr>
                <a:t>Total Score</a:t>
              </a:r>
              <a:r>
                <a:rPr lang="en-US" sz="1700" dirty="0">
                  <a:solidFill>
                    <a:srgbClr val="1E1E1E"/>
                  </a:solidFill>
                  <a:latin typeface="Arial" pitchFamily="34" charset="0"/>
                </a:rPr>
                <a:t>.</a:t>
              </a:r>
            </a:p>
          </p:txBody>
        </p:sp>
        <p:grpSp>
          <p:nvGrpSpPr>
            <p:cNvPr id="8" name="Group 7">
              <a:extLst>
                <a:ext uri="{FF2B5EF4-FFF2-40B4-BE49-F238E27FC236}">
                  <a16:creationId xmlns:a16="http://schemas.microsoft.com/office/drawing/2014/main" id="{8E0F91DC-F402-4ED4-8345-39A0DE1C5E80}"/>
                </a:ext>
              </a:extLst>
            </p:cNvPr>
            <p:cNvGrpSpPr/>
            <p:nvPr/>
          </p:nvGrpSpPr>
          <p:grpSpPr>
            <a:xfrm>
              <a:off x="3620530" y="1540333"/>
              <a:ext cx="7731381" cy="1981200"/>
              <a:chOff x="3620530" y="1485903"/>
              <a:chExt cx="7731381" cy="1981200"/>
            </a:xfrm>
          </p:grpSpPr>
          <p:grpSp>
            <p:nvGrpSpPr>
              <p:cNvPr id="39" name="Group 38">
                <a:extLst>
                  <a:ext uri="{FF2B5EF4-FFF2-40B4-BE49-F238E27FC236}">
                    <a16:creationId xmlns:a16="http://schemas.microsoft.com/office/drawing/2014/main" id="{8C3D9F84-3545-4713-AA3B-D616D03D3762}"/>
                  </a:ext>
                </a:extLst>
              </p:cNvPr>
              <p:cNvGrpSpPr/>
              <p:nvPr/>
            </p:nvGrpSpPr>
            <p:grpSpPr>
              <a:xfrm>
                <a:off x="3620530" y="3049002"/>
                <a:ext cx="7731381" cy="418101"/>
                <a:chOff x="304800" y="3731941"/>
                <a:chExt cx="8458200" cy="418101"/>
              </a:xfrm>
            </p:grpSpPr>
            <p:grpSp>
              <p:nvGrpSpPr>
                <p:cNvPr id="43" name="Group 42">
                  <a:extLst>
                    <a:ext uri="{FF2B5EF4-FFF2-40B4-BE49-F238E27FC236}">
                      <a16:creationId xmlns:a16="http://schemas.microsoft.com/office/drawing/2014/main" id="{69A38D36-048A-423A-8189-9EF19DFE1DF0}"/>
                    </a:ext>
                  </a:extLst>
                </p:cNvPr>
                <p:cNvGrpSpPr/>
                <p:nvPr/>
              </p:nvGrpSpPr>
              <p:grpSpPr>
                <a:xfrm>
                  <a:off x="609600" y="3731941"/>
                  <a:ext cx="7924800" cy="154259"/>
                  <a:chOff x="533400" y="3276600"/>
                  <a:chExt cx="7924800" cy="154259"/>
                </a:xfrm>
              </p:grpSpPr>
              <p:cxnSp>
                <p:nvCxnSpPr>
                  <p:cNvPr id="45" name="Straight Connector 44">
                    <a:extLst>
                      <a:ext uri="{FF2B5EF4-FFF2-40B4-BE49-F238E27FC236}">
                        <a16:creationId xmlns:a16="http://schemas.microsoft.com/office/drawing/2014/main" id="{3E6B33E0-AEDA-4043-941B-C3B6DA4ADAB2}"/>
                      </a:ext>
                    </a:extLst>
                  </p:cNvPr>
                  <p:cNvCxnSpPr/>
                  <p:nvPr/>
                </p:nvCxnSpPr>
                <p:spPr>
                  <a:xfrm>
                    <a:off x="533400" y="3354659"/>
                    <a:ext cx="79248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920545DC-DC12-43C3-94EC-40C708C9E4D2}"/>
                      </a:ext>
                    </a:extLst>
                  </p:cNvPr>
                  <p:cNvGrpSpPr/>
                  <p:nvPr/>
                </p:nvGrpSpPr>
                <p:grpSpPr>
                  <a:xfrm>
                    <a:off x="533400" y="3276600"/>
                    <a:ext cx="7924800" cy="154259"/>
                    <a:chOff x="533400" y="3276600"/>
                    <a:chExt cx="7924800" cy="154259"/>
                  </a:xfrm>
                </p:grpSpPr>
                <p:cxnSp>
                  <p:nvCxnSpPr>
                    <p:cNvPr id="47" name="Straight Connector 46">
                      <a:extLst>
                        <a:ext uri="{FF2B5EF4-FFF2-40B4-BE49-F238E27FC236}">
                          <a16:creationId xmlns:a16="http://schemas.microsoft.com/office/drawing/2014/main" id="{8292A6D7-0132-4872-865C-830FA8D40673}"/>
                        </a:ext>
                      </a:extLst>
                    </p:cNvPr>
                    <p:cNvCxnSpPr/>
                    <p:nvPr/>
                  </p:nvCxnSpPr>
                  <p:spPr>
                    <a:xfrm>
                      <a:off x="533400" y="3278459"/>
                      <a:ext cx="0" cy="1524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379AC95-321B-4312-8B7F-E9505274D2F0}"/>
                        </a:ext>
                      </a:extLst>
                    </p:cNvPr>
                    <p:cNvCxnSpPr/>
                    <p:nvPr/>
                  </p:nvCxnSpPr>
                  <p:spPr>
                    <a:xfrm>
                      <a:off x="1665514" y="3278459"/>
                      <a:ext cx="0" cy="15240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6C2AB21-3467-42B0-B97C-D8AA786E3560}"/>
                        </a:ext>
                      </a:extLst>
                    </p:cNvPr>
                    <p:cNvCxnSpPr/>
                    <p:nvPr/>
                  </p:nvCxnSpPr>
                  <p:spPr>
                    <a:xfrm>
                      <a:off x="2797628" y="3278459"/>
                      <a:ext cx="0" cy="15240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35A29EE-5107-40B1-B2E1-20DBF3C577F4}"/>
                        </a:ext>
                      </a:extLst>
                    </p:cNvPr>
                    <p:cNvCxnSpPr/>
                    <p:nvPr/>
                  </p:nvCxnSpPr>
                  <p:spPr>
                    <a:xfrm>
                      <a:off x="3929742" y="3276600"/>
                      <a:ext cx="0" cy="15240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7BF0DC9-2D9F-476A-B7E7-90F7604AB9F5}"/>
                        </a:ext>
                      </a:extLst>
                    </p:cNvPr>
                    <p:cNvCxnSpPr/>
                    <p:nvPr/>
                  </p:nvCxnSpPr>
                  <p:spPr>
                    <a:xfrm>
                      <a:off x="5061856" y="3278459"/>
                      <a:ext cx="0" cy="15240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2012A16-6A4F-49A6-8826-4071BC7AD211}"/>
                        </a:ext>
                      </a:extLst>
                    </p:cNvPr>
                    <p:cNvCxnSpPr/>
                    <p:nvPr/>
                  </p:nvCxnSpPr>
                  <p:spPr>
                    <a:xfrm>
                      <a:off x="6193970" y="3276600"/>
                      <a:ext cx="0" cy="15240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405D08A-AF69-4CBC-B8B0-C5418703A65F}"/>
                        </a:ext>
                      </a:extLst>
                    </p:cNvPr>
                    <p:cNvCxnSpPr/>
                    <p:nvPr/>
                  </p:nvCxnSpPr>
                  <p:spPr>
                    <a:xfrm>
                      <a:off x="7326084" y="3276600"/>
                      <a:ext cx="0" cy="15240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BDC16E5-5388-4D8C-B6EE-A8A775F52F9F}"/>
                        </a:ext>
                      </a:extLst>
                    </p:cNvPr>
                    <p:cNvCxnSpPr/>
                    <p:nvPr/>
                  </p:nvCxnSpPr>
                  <p:spPr>
                    <a:xfrm>
                      <a:off x="8458200" y="3276600"/>
                      <a:ext cx="0" cy="1524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4" name="TextBox 43">
                  <a:extLst>
                    <a:ext uri="{FF2B5EF4-FFF2-40B4-BE49-F238E27FC236}">
                      <a16:creationId xmlns:a16="http://schemas.microsoft.com/office/drawing/2014/main" id="{F91F4184-BEDF-4739-BC5D-00361F1439FA}"/>
                    </a:ext>
                  </a:extLst>
                </p:cNvPr>
                <p:cNvSpPr txBox="1"/>
                <p:nvPr/>
              </p:nvSpPr>
              <p:spPr>
                <a:xfrm>
                  <a:off x="304800" y="3903821"/>
                  <a:ext cx="8458200" cy="246221"/>
                </a:xfrm>
                <a:prstGeom prst="rect">
                  <a:avLst/>
                </a:prstGeom>
                <a:noFill/>
              </p:spPr>
              <p:txBody>
                <a:bodyPr wrap="square" rtlCol="0">
                  <a:spAutoFit/>
                </a:bodyPr>
                <a:lstStyle/>
                <a:p>
                  <a:r>
                    <a:rPr lang="en-US" sz="1000" b="1" dirty="0">
                      <a:solidFill>
                        <a:srgbClr val="FFFFFF">
                          <a:lumMod val="75000"/>
                        </a:srgbClr>
                      </a:solidFill>
                      <a:latin typeface="Arial Unicode MS" panose="020B0604020202020204" pitchFamily="34" charset="-128"/>
                      <a:ea typeface="Arial Unicode MS" panose="020B0604020202020204" pitchFamily="34" charset="-128"/>
                      <a:cs typeface="Arial Unicode MS" panose="020B0604020202020204" pitchFamily="34" charset="-128"/>
                    </a:rPr>
                    <a:t>  100	     200	        300	            400                       500	                   600	                      700                        800</a:t>
                  </a:r>
                </a:p>
              </p:txBody>
            </p:sp>
          </p:grpSp>
          <p:sp>
            <p:nvSpPr>
              <p:cNvPr id="40" name="Rectangle 39">
                <a:extLst>
                  <a:ext uri="{FF2B5EF4-FFF2-40B4-BE49-F238E27FC236}">
                    <a16:creationId xmlns:a16="http://schemas.microsoft.com/office/drawing/2014/main" id="{C8F84D38-21C3-40B1-8EA7-0A7F952B24D1}"/>
                  </a:ext>
                </a:extLst>
              </p:cNvPr>
              <p:cNvSpPr/>
              <p:nvPr/>
            </p:nvSpPr>
            <p:spPr>
              <a:xfrm>
                <a:off x="4804615" y="1485903"/>
                <a:ext cx="6338340" cy="381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Arial" panose="020B0604020202020204" pitchFamily="34" charset="0"/>
                    <a:ea typeface="Arial Unicode MS" panose="020B0604020202020204" pitchFamily="34" charset="-128"/>
                    <a:cs typeface="Arial" panose="020B0604020202020204" pitchFamily="34" charset="0"/>
                  </a:rPr>
                  <a:t>SAT (200–800)</a:t>
                </a:r>
              </a:p>
            </p:txBody>
          </p:sp>
          <p:sp>
            <p:nvSpPr>
              <p:cNvPr id="41" name="Rectangle 40">
                <a:extLst>
                  <a:ext uri="{FF2B5EF4-FFF2-40B4-BE49-F238E27FC236}">
                    <a16:creationId xmlns:a16="http://schemas.microsoft.com/office/drawing/2014/main" id="{86F77169-4048-463B-A843-496018189BF1}"/>
                  </a:ext>
                </a:extLst>
              </p:cNvPr>
              <p:cNvSpPr/>
              <p:nvPr/>
            </p:nvSpPr>
            <p:spPr>
              <a:xfrm>
                <a:off x="4456355" y="2016255"/>
                <a:ext cx="6335554" cy="384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FFFFFF"/>
                    </a:solidFill>
                    <a:latin typeface="Arial" panose="020B0604020202020204" pitchFamily="34" charset="0"/>
                    <a:ea typeface="Arial Unicode MS" panose="020B0604020202020204" pitchFamily="34" charset="-128"/>
                    <a:cs typeface="Arial" panose="020B0604020202020204" pitchFamily="34" charset="0"/>
                  </a:rPr>
                  <a:t>PSAT 10 &amp; PSAT/NMSQT (160–760)</a:t>
                </a:r>
              </a:p>
            </p:txBody>
          </p:sp>
          <p:sp>
            <p:nvSpPr>
              <p:cNvPr id="42" name="Rectangle 41">
                <a:extLst>
                  <a:ext uri="{FF2B5EF4-FFF2-40B4-BE49-F238E27FC236}">
                    <a16:creationId xmlns:a16="http://schemas.microsoft.com/office/drawing/2014/main" id="{51517B7F-A9BC-4A7D-AB5F-A4195C12A34F}"/>
                  </a:ext>
                </a:extLst>
              </p:cNvPr>
              <p:cNvSpPr/>
              <p:nvPr/>
            </p:nvSpPr>
            <p:spPr>
              <a:xfrm>
                <a:off x="4133420" y="2549655"/>
                <a:ext cx="6335554" cy="38404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1E1E1E"/>
                    </a:solidFill>
                    <a:latin typeface="Arial" panose="020B0604020202020204" pitchFamily="34" charset="0"/>
                    <a:ea typeface="Arial Unicode MS" panose="020B0604020202020204" pitchFamily="34" charset="-128"/>
                    <a:cs typeface="Arial" panose="020B0604020202020204" pitchFamily="34" charset="0"/>
                  </a:rPr>
                  <a:t>PSAT 8/9 (120–720)</a:t>
                </a:r>
              </a:p>
            </p:txBody>
          </p:sp>
        </p:grpSp>
        <p:grpSp>
          <p:nvGrpSpPr>
            <p:cNvPr id="9" name="Group 8">
              <a:extLst>
                <a:ext uri="{FF2B5EF4-FFF2-40B4-BE49-F238E27FC236}">
                  <a16:creationId xmlns:a16="http://schemas.microsoft.com/office/drawing/2014/main" id="{2FFBB059-5C5D-4F7D-9028-764AD8098C2C}"/>
                </a:ext>
              </a:extLst>
            </p:cNvPr>
            <p:cNvGrpSpPr/>
            <p:nvPr/>
          </p:nvGrpSpPr>
          <p:grpSpPr>
            <a:xfrm>
              <a:off x="3751937" y="4366603"/>
              <a:ext cx="7744390" cy="1969532"/>
              <a:chOff x="3620530" y="4323059"/>
              <a:chExt cx="7744390" cy="1969532"/>
            </a:xfrm>
          </p:grpSpPr>
          <p:grpSp>
            <p:nvGrpSpPr>
              <p:cNvPr id="10" name="Group 9">
                <a:extLst>
                  <a:ext uri="{FF2B5EF4-FFF2-40B4-BE49-F238E27FC236}">
                    <a16:creationId xmlns:a16="http://schemas.microsoft.com/office/drawing/2014/main" id="{29DF2D24-4DA3-491D-B29E-61468E169584}"/>
                  </a:ext>
                </a:extLst>
              </p:cNvPr>
              <p:cNvGrpSpPr/>
              <p:nvPr/>
            </p:nvGrpSpPr>
            <p:grpSpPr>
              <a:xfrm>
                <a:off x="3620530" y="5893970"/>
                <a:ext cx="3657600" cy="398621"/>
                <a:chOff x="228600" y="5638800"/>
                <a:chExt cx="3657600" cy="398621"/>
              </a:xfrm>
            </p:grpSpPr>
            <p:sp>
              <p:nvSpPr>
                <p:cNvPr id="28" name="TextBox 27">
                  <a:extLst>
                    <a:ext uri="{FF2B5EF4-FFF2-40B4-BE49-F238E27FC236}">
                      <a16:creationId xmlns:a16="http://schemas.microsoft.com/office/drawing/2014/main" id="{BE8889FC-9755-498A-B43D-C21D4819A96B}"/>
                    </a:ext>
                  </a:extLst>
                </p:cNvPr>
                <p:cNvSpPr txBox="1"/>
                <p:nvPr/>
              </p:nvSpPr>
              <p:spPr>
                <a:xfrm>
                  <a:off x="228600" y="5791200"/>
                  <a:ext cx="3657600" cy="246221"/>
                </a:xfrm>
                <a:prstGeom prst="rect">
                  <a:avLst/>
                </a:prstGeom>
                <a:noFill/>
              </p:spPr>
              <p:txBody>
                <a:bodyPr wrap="square" rtlCol="0">
                  <a:spAutoFit/>
                </a:bodyPr>
                <a:lstStyle/>
                <a:p>
                  <a:r>
                    <a:rPr lang="en-US" sz="1000" b="1" dirty="0">
                      <a:solidFill>
                        <a:srgbClr val="FFFFFF">
                          <a:lumMod val="75000"/>
                        </a:srgbClr>
                      </a:solidFill>
                      <a:latin typeface="Arial Unicode MS" panose="020B0604020202020204" pitchFamily="34" charset="-128"/>
                      <a:ea typeface="Arial Unicode MS" panose="020B0604020202020204" pitchFamily="34" charset="-128"/>
                      <a:cs typeface="Arial Unicode MS" panose="020B0604020202020204" pitchFamily="34" charset="-128"/>
                    </a:rPr>
                    <a:t>    6          10	   15         20        25         30         35        40</a:t>
                  </a:r>
                </a:p>
              </p:txBody>
            </p:sp>
            <p:grpSp>
              <p:nvGrpSpPr>
                <p:cNvPr id="29" name="Group 28">
                  <a:extLst>
                    <a:ext uri="{FF2B5EF4-FFF2-40B4-BE49-F238E27FC236}">
                      <a16:creationId xmlns:a16="http://schemas.microsoft.com/office/drawing/2014/main" id="{5205BE8D-EBAE-4001-AA53-E3BBFD99C123}"/>
                    </a:ext>
                  </a:extLst>
                </p:cNvPr>
                <p:cNvGrpSpPr/>
                <p:nvPr/>
              </p:nvGrpSpPr>
              <p:grpSpPr>
                <a:xfrm>
                  <a:off x="533400" y="5638800"/>
                  <a:ext cx="3124200" cy="154259"/>
                  <a:chOff x="533400" y="5638800"/>
                  <a:chExt cx="3124200" cy="154259"/>
                </a:xfrm>
              </p:grpSpPr>
              <p:cxnSp>
                <p:nvCxnSpPr>
                  <p:cNvPr id="30" name="Straight Connector 29">
                    <a:extLst>
                      <a:ext uri="{FF2B5EF4-FFF2-40B4-BE49-F238E27FC236}">
                        <a16:creationId xmlns:a16="http://schemas.microsoft.com/office/drawing/2014/main" id="{DC9CE97E-7962-45FD-AD6D-32354AB29A1E}"/>
                      </a:ext>
                    </a:extLst>
                  </p:cNvPr>
                  <p:cNvCxnSpPr/>
                  <p:nvPr/>
                </p:nvCxnSpPr>
                <p:spPr>
                  <a:xfrm>
                    <a:off x="533400" y="5716859"/>
                    <a:ext cx="31242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BE9A742-A294-49EF-BB0A-2E731D178751}"/>
                      </a:ext>
                    </a:extLst>
                  </p:cNvPr>
                  <p:cNvCxnSpPr/>
                  <p:nvPr/>
                </p:nvCxnSpPr>
                <p:spPr>
                  <a:xfrm>
                    <a:off x="533400" y="5640659"/>
                    <a:ext cx="0" cy="1524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CBDF9D7-6870-4AA4-BB08-1C783E2A3D35}"/>
                      </a:ext>
                    </a:extLst>
                  </p:cNvPr>
                  <p:cNvCxnSpPr/>
                  <p:nvPr/>
                </p:nvCxnSpPr>
                <p:spPr>
                  <a:xfrm>
                    <a:off x="979714" y="5640659"/>
                    <a:ext cx="0" cy="15240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B0A22AB-D4E0-44FA-AA78-3626A53C0F80}"/>
                      </a:ext>
                    </a:extLst>
                  </p:cNvPr>
                  <p:cNvCxnSpPr/>
                  <p:nvPr/>
                </p:nvCxnSpPr>
                <p:spPr>
                  <a:xfrm>
                    <a:off x="1426028" y="5640659"/>
                    <a:ext cx="0" cy="15240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8367AF2-4ABF-42C8-9EFF-F91E0639C6E9}"/>
                      </a:ext>
                    </a:extLst>
                  </p:cNvPr>
                  <p:cNvCxnSpPr/>
                  <p:nvPr/>
                </p:nvCxnSpPr>
                <p:spPr>
                  <a:xfrm>
                    <a:off x="1872342" y="5638800"/>
                    <a:ext cx="0" cy="15240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D78D8A-B18B-4852-A1E9-1F3107BA4893}"/>
                      </a:ext>
                    </a:extLst>
                  </p:cNvPr>
                  <p:cNvCxnSpPr/>
                  <p:nvPr/>
                </p:nvCxnSpPr>
                <p:spPr>
                  <a:xfrm>
                    <a:off x="2318656" y="5638800"/>
                    <a:ext cx="0" cy="15240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6D19587-C14C-4107-B75D-354C288D42C1}"/>
                      </a:ext>
                    </a:extLst>
                  </p:cNvPr>
                  <p:cNvCxnSpPr/>
                  <p:nvPr/>
                </p:nvCxnSpPr>
                <p:spPr>
                  <a:xfrm>
                    <a:off x="2764970" y="5638800"/>
                    <a:ext cx="0" cy="15240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A72012-39F1-4904-981F-119BEB10CB14}"/>
                      </a:ext>
                    </a:extLst>
                  </p:cNvPr>
                  <p:cNvCxnSpPr/>
                  <p:nvPr/>
                </p:nvCxnSpPr>
                <p:spPr>
                  <a:xfrm>
                    <a:off x="3211284" y="5638800"/>
                    <a:ext cx="0" cy="15240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8D9084-5DCC-424A-8AD2-FD8B494AD31A}"/>
                      </a:ext>
                    </a:extLst>
                  </p:cNvPr>
                  <p:cNvCxnSpPr/>
                  <p:nvPr/>
                </p:nvCxnSpPr>
                <p:spPr>
                  <a:xfrm>
                    <a:off x="3657600" y="5638800"/>
                    <a:ext cx="0" cy="15240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1" name="Rectangle 10">
                <a:extLst>
                  <a:ext uri="{FF2B5EF4-FFF2-40B4-BE49-F238E27FC236}">
                    <a16:creationId xmlns:a16="http://schemas.microsoft.com/office/drawing/2014/main" id="{FC748CEC-96F5-4913-A6F1-EAB4F972C524}"/>
                  </a:ext>
                </a:extLst>
              </p:cNvPr>
              <p:cNvSpPr/>
              <p:nvPr/>
            </p:nvSpPr>
            <p:spPr>
              <a:xfrm>
                <a:off x="4371643" y="4323059"/>
                <a:ext cx="2677887" cy="381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latin typeface="Arial" panose="020B0604020202020204" pitchFamily="34" charset="0"/>
                    <a:ea typeface="Arial Unicode MS" panose="020B0604020202020204" pitchFamily="34" charset="-128"/>
                    <a:cs typeface="Arial" panose="020B0604020202020204" pitchFamily="34" charset="0"/>
                  </a:rPr>
                  <a:t>SAT (10–40)</a:t>
                </a:r>
              </a:p>
            </p:txBody>
          </p:sp>
          <p:sp>
            <p:nvSpPr>
              <p:cNvPr id="12" name="Rectangle 11">
                <a:extLst>
                  <a:ext uri="{FF2B5EF4-FFF2-40B4-BE49-F238E27FC236}">
                    <a16:creationId xmlns:a16="http://schemas.microsoft.com/office/drawing/2014/main" id="{CD0AC4AD-3F80-4A40-9F74-A20777827F59}"/>
                  </a:ext>
                </a:extLst>
              </p:cNvPr>
              <p:cNvSpPr/>
              <p:nvPr/>
            </p:nvSpPr>
            <p:spPr>
              <a:xfrm>
                <a:off x="4112911" y="4857129"/>
                <a:ext cx="2743200" cy="384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latin typeface="Arial" panose="020B0604020202020204" pitchFamily="34" charset="0"/>
                    <a:ea typeface="Arial Unicode MS" panose="020B0604020202020204" pitchFamily="34" charset="-128"/>
                    <a:cs typeface="Arial" panose="020B0604020202020204" pitchFamily="34" charset="0"/>
                  </a:rPr>
                  <a:t>PSAT 10 &amp; PSAT/NMSQT (8–38)</a:t>
                </a:r>
              </a:p>
            </p:txBody>
          </p:sp>
          <p:sp>
            <p:nvSpPr>
              <p:cNvPr id="13" name="Rectangle 12">
                <a:extLst>
                  <a:ext uri="{FF2B5EF4-FFF2-40B4-BE49-F238E27FC236}">
                    <a16:creationId xmlns:a16="http://schemas.microsoft.com/office/drawing/2014/main" id="{50DDACCF-034F-4408-AA5F-0054C41E1A5D}"/>
                  </a:ext>
                </a:extLst>
              </p:cNvPr>
              <p:cNvSpPr/>
              <p:nvPr/>
            </p:nvSpPr>
            <p:spPr>
              <a:xfrm>
                <a:off x="8573896" y="4323059"/>
                <a:ext cx="2534310" cy="381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latin typeface="Arial" panose="020B0604020202020204" pitchFamily="34" charset="0"/>
                    <a:ea typeface="Arial Unicode MS" panose="020B0604020202020204" pitchFamily="34" charset="-128"/>
                    <a:cs typeface="Arial" panose="020B0604020202020204" pitchFamily="34" charset="0"/>
                  </a:rPr>
                  <a:t>SAT (400–1600)</a:t>
                </a:r>
              </a:p>
            </p:txBody>
          </p:sp>
          <p:sp>
            <p:nvSpPr>
              <p:cNvPr id="14" name="Rectangle 13">
                <a:extLst>
                  <a:ext uri="{FF2B5EF4-FFF2-40B4-BE49-F238E27FC236}">
                    <a16:creationId xmlns:a16="http://schemas.microsoft.com/office/drawing/2014/main" id="{8926AF18-4AAA-45DB-BE17-424C36EFEF85}"/>
                  </a:ext>
                </a:extLst>
              </p:cNvPr>
              <p:cNvSpPr/>
              <p:nvPr/>
            </p:nvSpPr>
            <p:spPr>
              <a:xfrm>
                <a:off x="8395505" y="4854935"/>
                <a:ext cx="2525486" cy="384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latin typeface="Arial" panose="020B0604020202020204" pitchFamily="34" charset="0"/>
                    <a:ea typeface="Arial Unicode MS" panose="020B0604020202020204" pitchFamily="34" charset="-128"/>
                    <a:cs typeface="Arial" panose="020B0604020202020204" pitchFamily="34" charset="0"/>
                  </a:rPr>
                  <a:t>PSAT 10 &amp; PSAT/NMSQT</a:t>
                </a:r>
              </a:p>
              <a:p>
                <a:pPr algn="ctr"/>
                <a:r>
                  <a:rPr lang="en-US" sz="1200" b="1" dirty="0">
                    <a:solidFill>
                      <a:srgbClr val="FFFFFF"/>
                    </a:solidFill>
                    <a:latin typeface="Arial" panose="020B0604020202020204" pitchFamily="34" charset="0"/>
                    <a:ea typeface="Arial Unicode MS" panose="020B0604020202020204" pitchFamily="34" charset="-128"/>
                    <a:cs typeface="Arial" panose="020B0604020202020204" pitchFamily="34" charset="0"/>
                  </a:rPr>
                  <a:t>(320–1520)</a:t>
                </a:r>
              </a:p>
            </p:txBody>
          </p:sp>
          <p:grpSp>
            <p:nvGrpSpPr>
              <p:cNvPr id="15" name="Group 14">
                <a:extLst>
                  <a:ext uri="{FF2B5EF4-FFF2-40B4-BE49-F238E27FC236}">
                    <a16:creationId xmlns:a16="http://schemas.microsoft.com/office/drawing/2014/main" id="{6B8764D7-746D-4A01-90C3-3A252662727A}"/>
                  </a:ext>
                </a:extLst>
              </p:cNvPr>
              <p:cNvGrpSpPr/>
              <p:nvPr/>
            </p:nvGrpSpPr>
            <p:grpSpPr>
              <a:xfrm>
                <a:off x="7859720" y="5908392"/>
                <a:ext cx="3505200" cy="383235"/>
                <a:chOff x="4127809" y="5776333"/>
                <a:chExt cx="3505200" cy="383235"/>
              </a:xfrm>
            </p:grpSpPr>
            <p:cxnSp>
              <p:nvCxnSpPr>
                <p:cNvPr id="18" name="Straight Connector 17">
                  <a:extLst>
                    <a:ext uri="{FF2B5EF4-FFF2-40B4-BE49-F238E27FC236}">
                      <a16:creationId xmlns:a16="http://schemas.microsoft.com/office/drawing/2014/main" id="{C9B4518C-6102-4E01-A14A-16A17FE2C6B0}"/>
                    </a:ext>
                  </a:extLst>
                </p:cNvPr>
                <p:cNvCxnSpPr/>
                <p:nvPr/>
              </p:nvCxnSpPr>
              <p:spPr>
                <a:xfrm>
                  <a:off x="4401299" y="5852533"/>
                  <a:ext cx="2958219"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4C72915-20AC-49FF-B571-27AC7A479989}"/>
                    </a:ext>
                  </a:extLst>
                </p:cNvPr>
                <p:cNvCxnSpPr/>
                <p:nvPr/>
              </p:nvCxnSpPr>
              <p:spPr>
                <a:xfrm>
                  <a:off x="4825208" y="5780051"/>
                  <a:ext cx="0" cy="1524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EB5660-2526-415C-A308-FDCDE7535751}"/>
                    </a:ext>
                  </a:extLst>
                </p:cNvPr>
                <p:cNvCxnSpPr/>
                <p:nvPr/>
              </p:nvCxnSpPr>
              <p:spPr>
                <a:xfrm>
                  <a:off x="5247593" y="5780051"/>
                  <a:ext cx="0" cy="15240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1E95B2F-E1AD-49D5-B4CA-89E62A883BA8}"/>
                    </a:ext>
                  </a:extLst>
                </p:cNvPr>
                <p:cNvCxnSpPr/>
                <p:nvPr/>
              </p:nvCxnSpPr>
              <p:spPr>
                <a:xfrm>
                  <a:off x="5669978" y="5780051"/>
                  <a:ext cx="0" cy="15240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C36424-0DDE-4DEC-8288-506AA9056449}"/>
                    </a:ext>
                  </a:extLst>
                </p:cNvPr>
                <p:cNvCxnSpPr/>
                <p:nvPr/>
              </p:nvCxnSpPr>
              <p:spPr>
                <a:xfrm>
                  <a:off x="6092363" y="5778192"/>
                  <a:ext cx="0" cy="15240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0F6A61-F924-46FB-A074-F3358163C2D2}"/>
                    </a:ext>
                  </a:extLst>
                </p:cNvPr>
                <p:cNvCxnSpPr/>
                <p:nvPr/>
              </p:nvCxnSpPr>
              <p:spPr>
                <a:xfrm>
                  <a:off x="6514748" y="5778192"/>
                  <a:ext cx="0" cy="15240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BFD9E35-DD84-44FC-920A-5DF0E7584F23}"/>
                    </a:ext>
                  </a:extLst>
                </p:cNvPr>
                <p:cNvCxnSpPr/>
                <p:nvPr/>
              </p:nvCxnSpPr>
              <p:spPr>
                <a:xfrm>
                  <a:off x="6937133" y="5778192"/>
                  <a:ext cx="0" cy="15240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3F3A829-503F-43E5-B1B9-1D72EAFCA2E4}"/>
                    </a:ext>
                  </a:extLst>
                </p:cNvPr>
                <p:cNvCxnSpPr/>
                <p:nvPr/>
              </p:nvCxnSpPr>
              <p:spPr>
                <a:xfrm>
                  <a:off x="7359518" y="5778192"/>
                  <a:ext cx="0" cy="15240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4330C38-1107-420F-8A0A-2BFC20F6DA8B}"/>
                    </a:ext>
                  </a:extLst>
                </p:cNvPr>
                <p:cNvSpPr txBox="1"/>
                <p:nvPr/>
              </p:nvSpPr>
              <p:spPr>
                <a:xfrm>
                  <a:off x="4127809" y="5913347"/>
                  <a:ext cx="3505200" cy="246221"/>
                </a:xfrm>
                <a:prstGeom prst="rect">
                  <a:avLst/>
                </a:prstGeom>
                <a:noFill/>
              </p:spPr>
              <p:txBody>
                <a:bodyPr wrap="square" rtlCol="0">
                  <a:spAutoFit/>
                </a:bodyPr>
                <a:lstStyle/>
                <a:p>
                  <a:r>
                    <a:rPr lang="en-US" sz="1000" b="1" dirty="0">
                      <a:solidFill>
                        <a:srgbClr val="FFFFFF">
                          <a:lumMod val="75000"/>
                        </a:srgbClr>
                      </a:solidFill>
                      <a:latin typeface="Arial Unicode MS" panose="020B0604020202020204" pitchFamily="34" charset="-128"/>
                      <a:ea typeface="Arial Unicode MS" panose="020B0604020202020204" pitchFamily="34" charset="-128"/>
                      <a:cs typeface="Arial Unicode MS" panose="020B0604020202020204" pitchFamily="34" charset="-128"/>
                    </a:rPr>
                    <a:t>  200      400      600      800     1000    1200    1400    1600 </a:t>
                  </a:r>
                </a:p>
              </p:txBody>
            </p:sp>
            <p:cxnSp>
              <p:nvCxnSpPr>
                <p:cNvPr id="27" name="Straight Connector 26">
                  <a:extLst>
                    <a:ext uri="{FF2B5EF4-FFF2-40B4-BE49-F238E27FC236}">
                      <a16:creationId xmlns:a16="http://schemas.microsoft.com/office/drawing/2014/main" id="{5103AD4D-0EE3-4221-8532-1663082AD011}"/>
                    </a:ext>
                  </a:extLst>
                </p:cNvPr>
                <p:cNvCxnSpPr/>
                <p:nvPr/>
              </p:nvCxnSpPr>
              <p:spPr>
                <a:xfrm>
                  <a:off x="4402823" y="5776333"/>
                  <a:ext cx="0" cy="1524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8D02730-1E85-488C-A130-BFDBDE21FF5E}"/>
                  </a:ext>
                </a:extLst>
              </p:cNvPr>
              <p:cNvSpPr/>
              <p:nvPr/>
            </p:nvSpPr>
            <p:spPr>
              <a:xfrm>
                <a:off x="8254725" y="5389859"/>
                <a:ext cx="2525486" cy="38404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E1E1E"/>
                    </a:solidFill>
                    <a:latin typeface="Arial" panose="020B0604020202020204" pitchFamily="34" charset="0"/>
                    <a:ea typeface="Arial Unicode MS" panose="020B0604020202020204" pitchFamily="34" charset="-128"/>
                    <a:cs typeface="Arial" panose="020B0604020202020204" pitchFamily="34" charset="0"/>
                  </a:rPr>
                  <a:t>PSAT 8/9 (240–1440)</a:t>
                </a:r>
              </a:p>
            </p:txBody>
          </p:sp>
          <p:sp>
            <p:nvSpPr>
              <p:cNvPr id="17" name="Rectangle 16">
                <a:extLst>
                  <a:ext uri="{FF2B5EF4-FFF2-40B4-BE49-F238E27FC236}">
                    <a16:creationId xmlns:a16="http://schemas.microsoft.com/office/drawing/2014/main" id="{8FC642C4-146E-4A0B-80F3-7EEA0F5F6A8D}"/>
                  </a:ext>
                </a:extLst>
              </p:cNvPr>
              <p:cNvSpPr/>
              <p:nvPr/>
            </p:nvSpPr>
            <p:spPr>
              <a:xfrm>
                <a:off x="3925329" y="5389859"/>
                <a:ext cx="2779776" cy="38404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E1E1E"/>
                    </a:solidFill>
                    <a:latin typeface="Arial" panose="020B0604020202020204" pitchFamily="34" charset="0"/>
                    <a:ea typeface="Arial Unicode MS" panose="020B0604020202020204" pitchFamily="34" charset="-128"/>
                    <a:cs typeface="Arial" panose="020B0604020202020204" pitchFamily="34" charset="0"/>
                  </a:rPr>
                  <a:t>PSAT 8/9 (6–36)</a:t>
                </a:r>
              </a:p>
            </p:txBody>
          </p:sp>
        </p:grpSp>
      </p:grpSp>
      <p:sp>
        <p:nvSpPr>
          <p:cNvPr id="55" name="Slide Number Placeholder 2">
            <a:extLst>
              <a:ext uri="{FF2B5EF4-FFF2-40B4-BE49-F238E27FC236}">
                <a16:creationId xmlns:a16="http://schemas.microsoft.com/office/drawing/2014/main" id="{7EF35531-D18E-48E1-A2B4-78600F1F0AD1}"/>
              </a:ext>
            </a:extLst>
          </p:cNvPr>
          <p:cNvSpPr txBox="1">
            <a:spLocks/>
          </p:cNvSpPr>
          <p:nvPr/>
        </p:nvSpPr>
        <p:spPr>
          <a:xfrm>
            <a:off x="8952827" y="619361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17ED8CA-143E-8B40-B3C8-0174DDF149EE}" type="slidenum">
              <a:rPr lang="en-US" sz="1200" b="1">
                <a:solidFill>
                  <a:srgbClr val="1E1E1E">
                    <a:tint val="75000"/>
                  </a:srgbClr>
                </a:solidFill>
                <a:latin typeface="Verdana Bold" charset="0"/>
                <a:ea typeface="Verdana Bold" charset="0"/>
                <a:cs typeface="Verdana Bold" charset="0"/>
              </a:rPr>
              <a:pPr algn="r"/>
              <a:t>14</a:t>
            </a:fld>
            <a:endParaRPr lang="en-US" sz="1200" b="1" dirty="0">
              <a:solidFill>
                <a:srgbClr val="1E1E1E">
                  <a:tint val="75000"/>
                </a:srgbClr>
              </a:solidFill>
              <a:latin typeface="Verdana Bold" charset="0"/>
              <a:ea typeface="Verdana Bold" charset="0"/>
              <a:cs typeface="Verdana Bold" charset="0"/>
            </a:endParaRPr>
          </a:p>
        </p:txBody>
      </p:sp>
    </p:spTree>
    <p:extLst>
      <p:ext uri="{BB962C8B-B14F-4D97-AF65-F5344CB8AC3E}">
        <p14:creationId xmlns:p14="http://schemas.microsoft.com/office/powerpoint/2010/main" val="369567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3C07-3A0C-4F82-9E7F-C760D6161B9D}"/>
              </a:ext>
            </a:extLst>
          </p:cNvPr>
          <p:cNvSpPr>
            <a:spLocks noGrp="1"/>
          </p:cNvSpPr>
          <p:nvPr>
            <p:ph type="title"/>
          </p:nvPr>
        </p:nvSpPr>
        <p:spPr/>
        <p:txBody>
          <a:bodyPr/>
          <a:lstStyle/>
          <a:p>
            <a:r>
              <a:rPr lang="en-US" dirty="0">
                <a:latin typeface="Roboto Slab "/>
                <a:cs typeface="Roboto Slab Regular"/>
              </a:rPr>
              <a:t>SAT College and Career Readiness Benchmarks</a:t>
            </a:r>
            <a:endParaRPr lang="en-US" dirty="0"/>
          </a:p>
        </p:txBody>
      </p:sp>
      <p:sp>
        <p:nvSpPr>
          <p:cNvPr id="3" name="Content Placeholder 2">
            <a:extLst>
              <a:ext uri="{FF2B5EF4-FFF2-40B4-BE49-F238E27FC236}">
                <a16:creationId xmlns:a16="http://schemas.microsoft.com/office/drawing/2014/main" id="{F76ED04F-F75A-4D64-91AA-038B306F5FC2}"/>
              </a:ext>
            </a:extLst>
          </p:cNvPr>
          <p:cNvSpPr>
            <a:spLocks noGrp="1"/>
          </p:cNvSpPr>
          <p:nvPr>
            <p:ph idx="1"/>
          </p:nvPr>
        </p:nvSpPr>
        <p:spPr>
          <a:xfrm>
            <a:off x="581192" y="2255039"/>
            <a:ext cx="11029615" cy="2348860"/>
          </a:xfrm>
        </p:spPr>
        <p:txBody>
          <a:bodyPr>
            <a:normAutofit fontScale="92500"/>
          </a:bodyPr>
          <a:lstStyle/>
          <a:p>
            <a:pPr marL="0" indent="0">
              <a:buNone/>
            </a:pPr>
            <a:r>
              <a:rPr lang="en-US" sz="2400" dirty="0">
                <a:solidFill>
                  <a:srgbClr val="0092D2"/>
                </a:solidFill>
                <a:latin typeface="Roboto" panose="02000000000000000000" pitchFamily="2" charset="0"/>
                <a:ea typeface="Roboto" panose="02000000000000000000" pitchFamily="2" charset="0"/>
                <a:cs typeface="Roboto" panose="02000000000000000000" pitchFamily="2" charset="0"/>
              </a:rPr>
              <a:t>Total scores, section scores, test scores, and cross-test scores are vertically scaled. </a:t>
            </a:r>
          </a:p>
          <a:p>
            <a:r>
              <a:rPr lang="en-US" dirty="0">
                <a:latin typeface="Roboto" panose="02000000000000000000" pitchFamily="2" charset="0"/>
                <a:ea typeface="Roboto" panose="02000000000000000000" pitchFamily="2" charset="0"/>
                <a:cs typeface="Roboto" panose="02000000000000000000" pitchFamily="2" charset="0"/>
              </a:rPr>
              <a:t>Improved scores demonstrate growth from assessment to assessment.</a:t>
            </a:r>
          </a:p>
          <a:p>
            <a:pPr marL="0" indent="0">
              <a:buNone/>
            </a:pPr>
            <a:r>
              <a:rPr lang="en-US" sz="2400" dirty="0" err="1">
                <a:solidFill>
                  <a:srgbClr val="0092D2"/>
                </a:solidFill>
                <a:latin typeface="Roboto" panose="02000000000000000000" pitchFamily="2" charset="0"/>
                <a:ea typeface="Roboto" panose="02000000000000000000" pitchFamily="2" charset="0"/>
                <a:cs typeface="Roboto" panose="02000000000000000000" pitchFamily="2" charset="0"/>
              </a:rPr>
              <a:t>Subscores</a:t>
            </a:r>
            <a:r>
              <a:rPr lang="en-US" sz="2400" dirty="0">
                <a:solidFill>
                  <a:srgbClr val="0092D2"/>
                </a:solidFill>
                <a:latin typeface="Roboto" panose="02000000000000000000" pitchFamily="2" charset="0"/>
                <a:ea typeface="Roboto" panose="02000000000000000000" pitchFamily="2" charset="0"/>
                <a:cs typeface="Roboto" panose="02000000000000000000" pitchFamily="2" charset="0"/>
              </a:rPr>
              <a:t> aren’t vertically scaled</a:t>
            </a:r>
            <a:r>
              <a:rPr lang="en-US" sz="2400" dirty="0">
                <a:latin typeface="Roboto" panose="02000000000000000000" pitchFamily="2" charset="0"/>
                <a:ea typeface="Roboto" panose="02000000000000000000" pitchFamily="2" charset="0"/>
                <a:cs typeface="Roboto" panose="02000000000000000000" pitchFamily="2" charset="0"/>
              </a:rPr>
              <a:t>.</a:t>
            </a:r>
          </a:p>
          <a:p>
            <a:r>
              <a:rPr lang="en-US" dirty="0" err="1">
                <a:latin typeface="Roboto" panose="02000000000000000000" pitchFamily="2" charset="0"/>
                <a:ea typeface="Roboto" panose="02000000000000000000" pitchFamily="2" charset="0"/>
                <a:cs typeface="Roboto" panose="02000000000000000000" pitchFamily="2" charset="0"/>
              </a:rPr>
              <a:t>Subscores</a:t>
            </a:r>
            <a:r>
              <a:rPr lang="en-US" dirty="0">
                <a:latin typeface="Roboto" panose="02000000000000000000" pitchFamily="2" charset="0"/>
                <a:ea typeface="Roboto" panose="02000000000000000000" pitchFamily="2" charset="0"/>
                <a:cs typeface="Roboto" panose="02000000000000000000" pitchFamily="2" charset="0"/>
              </a:rPr>
              <a:t> provide information, allowing students to pinpoint areas for improvement.</a:t>
            </a:r>
          </a:p>
          <a:p>
            <a:r>
              <a:rPr lang="en-US" dirty="0">
                <a:latin typeface="Roboto" panose="02000000000000000000" pitchFamily="2" charset="0"/>
                <a:ea typeface="Roboto" panose="02000000000000000000" pitchFamily="2" charset="0"/>
                <a:cs typeface="Roboto" panose="02000000000000000000" pitchFamily="2" charset="0"/>
              </a:rPr>
              <a:t>Improved scores don’t demonstrate growth from assessment to assessment at the </a:t>
            </a:r>
            <a:r>
              <a:rPr lang="en-US" dirty="0" err="1">
                <a:latin typeface="Roboto" panose="02000000000000000000" pitchFamily="2" charset="0"/>
                <a:ea typeface="Roboto" panose="02000000000000000000" pitchFamily="2" charset="0"/>
                <a:cs typeface="Roboto" panose="02000000000000000000" pitchFamily="2" charset="0"/>
              </a:rPr>
              <a:t>subscore</a:t>
            </a:r>
            <a:r>
              <a:rPr lang="en-US" dirty="0">
                <a:latin typeface="Roboto" panose="02000000000000000000" pitchFamily="2" charset="0"/>
                <a:ea typeface="Roboto" panose="02000000000000000000" pitchFamily="2" charset="0"/>
                <a:cs typeface="Roboto" panose="02000000000000000000" pitchFamily="2" charset="0"/>
              </a:rPr>
              <a:t> level.</a:t>
            </a:r>
          </a:p>
          <a:p>
            <a:endParaRPr lang="en-US" dirty="0">
              <a:latin typeface="Roboto" panose="02000000000000000000" pitchFamily="2" charset="0"/>
              <a:ea typeface="Roboto" panose="02000000000000000000" pitchFamily="2" charset="0"/>
              <a:cs typeface="Roboto" panose="02000000000000000000" pitchFamily="2" charset="0"/>
            </a:endParaRPr>
          </a:p>
          <a:p>
            <a:endParaRPr lang="en-US" dirty="0"/>
          </a:p>
        </p:txBody>
      </p:sp>
      <p:graphicFrame>
        <p:nvGraphicFramePr>
          <p:cNvPr id="5" name="Table 4">
            <a:extLst>
              <a:ext uri="{FF2B5EF4-FFF2-40B4-BE49-F238E27FC236}">
                <a16:creationId xmlns:a16="http://schemas.microsoft.com/office/drawing/2014/main" id="{B675550E-841A-43A8-922E-27BA38E3B77C}"/>
              </a:ext>
            </a:extLst>
          </p:cNvPr>
          <p:cNvGraphicFramePr>
            <a:graphicFrameLocks noGrp="1"/>
          </p:cNvGraphicFramePr>
          <p:nvPr>
            <p:extLst>
              <p:ext uri="{D42A27DB-BD31-4B8C-83A1-F6EECF244321}">
                <p14:modId xmlns:p14="http://schemas.microsoft.com/office/powerpoint/2010/main" val="1164935690"/>
              </p:ext>
            </p:extLst>
          </p:nvPr>
        </p:nvGraphicFramePr>
        <p:xfrm>
          <a:off x="581192" y="4602961"/>
          <a:ext cx="11152314" cy="1590657"/>
        </p:xfrm>
        <a:graphic>
          <a:graphicData uri="http://schemas.openxmlformats.org/drawingml/2006/table">
            <a:tbl>
              <a:tblPr firstRow="1" bandRow="1"/>
              <a:tblGrid>
                <a:gridCol w="2495080">
                  <a:extLst>
                    <a:ext uri="{9D8B030D-6E8A-4147-A177-3AD203B41FA5}">
                      <a16:colId xmlns:a16="http://schemas.microsoft.com/office/drawing/2014/main" val="20000"/>
                    </a:ext>
                  </a:extLst>
                </a:gridCol>
                <a:gridCol w="1518908">
                  <a:extLst>
                    <a:ext uri="{9D8B030D-6E8A-4147-A177-3AD203B41FA5}">
                      <a16:colId xmlns:a16="http://schemas.microsoft.com/office/drawing/2014/main" val="20001"/>
                    </a:ext>
                  </a:extLst>
                </a:gridCol>
                <a:gridCol w="1518908">
                  <a:extLst>
                    <a:ext uri="{9D8B030D-6E8A-4147-A177-3AD203B41FA5}">
                      <a16:colId xmlns:a16="http://schemas.microsoft.com/office/drawing/2014/main" val="20002"/>
                    </a:ext>
                  </a:extLst>
                </a:gridCol>
                <a:gridCol w="1518908">
                  <a:extLst>
                    <a:ext uri="{9D8B030D-6E8A-4147-A177-3AD203B41FA5}">
                      <a16:colId xmlns:a16="http://schemas.microsoft.com/office/drawing/2014/main" val="20003"/>
                    </a:ext>
                  </a:extLst>
                </a:gridCol>
                <a:gridCol w="1518908">
                  <a:extLst>
                    <a:ext uri="{9D8B030D-6E8A-4147-A177-3AD203B41FA5}">
                      <a16:colId xmlns:a16="http://schemas.microsoft.com/office/drawing/2014/main" val="20004"/>
                    </a:ext>
                  </a:extLst>
                </a:gridCol>
                <a:gridCol w="1518908">
                  <a:extLst>
                    <a:ext uri="{9D8B030D-6E8A-4147-A177-3AD203B41FA5}">
                      <a16:colId xmlns:a16="http://schemas.microsoft.com/office/drawing/2014/main" val="20005"/>
                    </a:ext>
                  </a:extLst>
                </a:gridCol>
                <a:gridCol w="1062694">
                  <a:extLst>
                    <a:ext uri="{9D8B030D-6E8A-4147-A177-3AD203B41FA5}">
                      <a16:colId xmlns:a16="http://schemas.microsoft.com/office/drawing/2014/main" val="20006"/>
                    </a:ext>
                  </a:extLst>
                </a:gridCol>
              </a:tblGrid>
              <a:tr h="533399">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Grade 8</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Grade 9</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Grade 10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Grade 11</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SAT</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extLst>
                  <a:ext uri="{0D108BD9-81ED-4DB2-BD59-A6C34878D82A}">
                    <a16:rowId xmlns:a16="http://schemas.microsoft.com/office/drawing/2014/main" val="10000"/>
                  </a:ext>
                </a:extLst>
              </a:tr>
              <a:tr h="489857">
                <a:tc rowSpan="2">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endParaRPr lang="en-US" sz="1000" b="1" dirty="0">
                        <a:solidFill>
                          <a:schemeClr val="accent5"/>
                        </a:solidFill>
                        <a:latin typeface="Arial" panose="020B0604020202020204" pitchFamily="34" charset="0"/>
                        <a:cs typeface="Arial" panose="020B0604020202020204" pitchFamily="34" charset="0"/>
                      </a:endParaRPr>
                    </a:p>
                    <a:p>
                      <a:pPr algn="l">
                        <a:spcBef>
                          <a:spcPts val="600"/>
                        </a:spcBef>
                      </a:pPr>
                      <a:r>
                        <a:rPr lang="en-US" sz="1600" b="1" dirty="0">
                          <a:solidFill>
                            <a:schemeClr val="tx1"/>
                          </a:solidFill>
                          <a:latin typeface="Arial" panose="020B0604020202020204" pitchFamily="34" charset="0"/>
                          <a:cs typeface="Arial" panose="020B0604020202020204" pitchFamily="34" charset="0"/>
                        </a:rPr>
                        <a:t>    Section</a:t>
                      </a:r>
                      <a:r>
                        <a:rPr lang="en-US" sz="1600" b="1" baseline="0" dirty="0">
                          <a:solidFill>
                            <a:schemeClr val="tx1"/>
                          </a:solidFill>
                          <a:latin typeface="Arial" panose="020B0604020202020204" pitchFamily="34" charset="0"/>
                          <a:cs typeface="Arial" panose="020B0604020202020204" pitchFamily="34" charset="0"/>
                        </a:rPr>
                        <a:t> L</a:t>
                      </a:r>
                      <a:r>
                        <a:rPr lang="en-US" sz="1600" b="1" dirty="0">
                          <a:solidFill>
                            <a:schemeClr val="tx1"/>
                          </a:solidFill>
                          <a:latin typeface="Arial" panose="020B0604020202020204" pitchFamily="34" charset="0"/>
                          <a:cs typeface="Arial" panose="020B0604020202020204" pitchFamily="34" charset="0"/>
                        </a:rPr>
                        <a:t>evel</a:t>
                      </a:r>
                    </a:p>
                  </a:txBody>
                  <a:tcP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b="1" i="0" dirty="0">
                          <a:solidFill>
                            <a:srgbClr val="FF6600"/>
                          </a:solidFill>
                          <a:latin typeface="Arial" panose="020B0604020202020204" pitchFamily="34" charset="0"/>
                          <a:cs typeface="Arial" panose="020B0604020202020204" pitchFamily="34" charset="0"/>
                        </a:rPr>
                        <a:t>390</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b="1" i="0" dirty="0">
                          <a:solidFill>
                            <a:srgbClr val="FF6600"/>
                          </a:solidFill>
                          <a:latin typeface="Arial" panose="020B0604020202020204" pitchFamily="34" charset="0"/>
                          <a:cs typeface="Arial" panose="020B0604020202020204" pitchFamily="34" charset="0"/>
                        </a:rPr>
                        <a:t>410</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b="1" i="0" dirty="0">
                          <a:solidFill>
                            <a:srgbClr val="0070C0"/>
                          </a:solidFill>
                          <a:latin typeface="Arial" panose="020B0604020202020204" pitchFamily="34" charset="0"/>
                          <a:cs typeface="Arial" panose="020B0604020202020204" pitchFamily="34" charset="0"/>
                        </a:rPr>
                        <a:t>430</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b="1" i="0" dirty="0">
                          <a:solidFill>
                            <a:srgbClr val="0070C0"/>
                          </a:solidFill>
                          <a:latin typeface="Arial" panose="020B0604020202020204" pitchFamily="34" charset="0"/>
                          <a:cs typeface="Arial" panose="020B0604020202020204" pitchFamily="34" charset="0"/>
                        </a:rPr>
                        <a:t>460</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b="1" i="0" dirty="0">
                          <a:solidFill>
                            <a:srgbClr val="00B0F0"/>
                          </a:solidFill>
                          <a:latin typeface="Arial" panose="020B0604020202020204" pitchFamily="34" charset="0"/>
                          <a:cs typeface="Arial" panose="020B0604020202020204" pitchFamily="34" charset="0"/>
                        </a:rPr>
                        <a:t>480</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ERW</a:t>
                      </a:r>
                    </a:p>
                  </a:txBody>
                  <a:tcPr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extLst>
                  <a:ext uri="{0D108BD9-81ED-4DB2-BD59-A6C34878D82A}">
                    <a16:rowId xmlns:a16="http://schemas.microsoft.com/office/drawing/2014/main" val="10001"/>
                  </a:ext>
                </a:extLst>
              </a:tr>
              <a:tr h="567401">
                <a:tc vMerge="1">
                  <a:txBody>
                    <a:bodyPr/>
                    <a:lstStyle/>
                    <a:p>
                      <a:pPr algn="ctr"/>
                      <a:endParaRPr lang="en-US" b="1" dirty="0">
                        <a:solidFill>
                          <a:srgbClr val="1297DB"/>
                        </a:solidFill>
                        <a:latin typeface="Avenir Next Medium"/>
                        <a:cs typeface="Avenir Next Medium"/>
                      </a:endParaRPr>
                    </a:p>
                  </a:txBody>
                  <a:tcPr anchor="c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b="1" i="0" dirty="0">
                          <a:solidFill>
                            <a:srgbClr val="FF6600"/>
                          </a:solidFill>
                          <a:latin typeface="Arial" panose="020B0604020202020204" pitchFamily="34" charset="0"/>
                          <a:cs typeface="Arial" panose="020B0604020202020204" pitchFamily="34" charset="0"/>
                        </a:rPr>
                        <a:t>430</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b="1" i="0" dirty="0">
                          <a:solidFill>
                            <a:srgbClr val="FF6600"/>
                          </a:solidFill>
                          <a:latin typeface="Arial" panose="020B0604020202020204" pitchFamily="34" charset="0"/>
                          <a:cs typeface="Arial" panose="020B0604020202020204" pitchFamily="34" charset="0"/>
                        </a:rPr>
                        <a:t>450</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b="1" i="0" dirty="0">
                          <a:solidFill>
                            <a:srgbClr val="0070C0"/>
                          </a:solidFill>
                          <a:latin typeface="Arial" panose="020B0604020202020204" pitchFamily="34" charset="0"/>
                          <a:cs typeface="Arial" panose="020B0604020202020204" pitchFamily="34" charset="0"/>
                        </a:rPr>
                        <a:t>480</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b="1" i="0" dirty="0">
                          <a:solidFill>
                            <a:srgbClr val="0070C0"/>
                          </a:solidFill>
                          <a:latin typeface="Arial" panose="020B0604020202020204" pitchFamily="34" charset="0"/>
                          <a:cs typeface="Arial" panose="020B0604020202020204" pitchFamily="34" charset="0"/>
                        </a:rPr>
                        <a:t>510</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b="1" i="0" dirty="0">
                          <a:solidFill>
                            <a:srgbClr val="00B0F0"/>
                          </a:solidFill>
                          <a:latin typeface="Arial" panose="020B0604020202020204" pitchFamily="34" charset="0"/>
                          <a:cs typeface="Arial" panose="020B0604020202020204" pitchFamily="34" charset="0"/>
                        </a:rPr>
                        <a:t>530</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MATH</a:t>
                      </a:r>
                      <a:endParaRPr lang="en-US" sz="2600" b="1" i="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70980"/>
                      </a:schemeClr>
                    </a:solidFill>
                  </a:tcPr>
                </a:tc>
                <a:extLst>
                  <a:ext uri="{0D108BD9-81ED-4DB2-BD59-A6C34878D82A}">
                    <a16:rowId xmlns:a16="http://schemas.microsoft.com/office/drawing/2014/main" val="10002"/>
                  </a:ext>
                </a:extLst>
              </a:tr>
            </a:tbl>
          </a:graphicData>
        </a:graphic>
      </p:graphicFrame>
      <p:sp>
        <p:nvSpPr>
          <p:cNvPr id="6" name="Isosceles Triangle 5">
            <a:extLst>
              <a:ext uri="{FF2B5EF4-FFF2-40B4-BE49-F238E27FC236}">
                <a16:creationId xmlns:a16="http://schemas.microsoft.com/office/drawing/2014/main" id="{C19D3D18-7004-4847-B69C-0F2F45649325}"/>
              </a:ext>
            </a:extLst>
          </p:cNvPr>
          <p:cNvSpPr/>
          <p:nvPr/>
        </p:nvSpPr>
        <p:spPr>
          <a:xfrm rot="5400000">
            <a:off x="2622633" y="5069523"/>
            <a:ext cx="154294" cy="206582"/>
          </a:xfrm>
          <a:prstGeom prst="triangle">
            <a:avLst/>
          </a:prstGeom>
          <a:solidFill>
            <a:schemeClr val="tx1"/>
          </a:solidFill>
          <a:ln w="9525" cap="flat" cmpd="sng" algn="ctr">
            <a:noFill/>
            <a:prstDash val="solid"/>
          </a:ln>
          <a:effectLst>
            <a:outerShdw blurRad="40000" dist="23000" dir="5400000" rotWithShape="0">
              <a:srgbClr val="000000">
                <a:alpha val="35000"/>
              </a:srgbClr>
            </a:outerShdw>
          </a:effectLst>
        </p:spPr>
        <p:txBody>
          <a:bodyPr rtlCol="0" anchor="ctr"/>
          <a:lstStyle/>
          <a:p>
            <a:pPr algn="ctr">
              <a:defRPr/>
            </a:pPr>
            <a:endParaRPr lang="en-US" kern="0" dirty="0">
              <a:solidFill>
                <a:srgbClr val="1E1E1E"/>
              </a:solidFill>
              <a:latin typeface="Arial"/>
            </a:endParaRPr>
          </a:p>
        </p:txBody>
      </p:sp>
      <p:sp>
        <p:nvSpPr>
          <p:cNvPr id="7" name="Isosceles Triangle 6">
            <a:extLst>
              <a:ext uri="{FF2B5EF4-FFF2-40B4-BE49-F238E27FC236}">
                <a16:creationId xmlns:a16="http://schemas.microsoft.com/office/drawing/2014/main" id="{F952D2AD-6DFD-4B28-85CE-DF8E5DA1EA5D}"/>
              </a:ext>
            </a:extLst>
          </p:cNvPr>
          <p:cNvSpPr/>
          <p:nvPr/>
        </p:nvSpPr>
        <p:spPr>
          <a:xfrm rot="5400000">
            <a:off x="2622633" y="5541351"/>
            <a:ext cx="154294" cy="206582"/>
          </a:xfrm>
          <a:prstGeom prst="triangle">
            <a:avLst/>
          </a:prstGeom>
          <a:solidFill>
            <a:schemeClr val="tx1"/>
          </a:solidFill>
          <a:ln w="9525" cap="flat" cmpd="sng" algn="ctr">
            <a:noFill/>
            <a:prstDash val="solid"/>
          </a:ln>
          <a:effectLst>
            <a:outerShdw blurRad="40000" dist="23000" dir="5400000" rotWithShape="0">
              <a:srgbClr val="000000">
                <a:alpha val="35000"/>
              </a:srgbClr>
            </a:outerShdw>
          </a:effectLst>
        </p:spPr>
        <p:txBody>
          <a:bodyPr rtlCol="0" anchor="ctr"/>
          <a:lstStyle/>
          <a:p>
            <a:pPr algn="ctr">
              <a:defRPr/>
            </a:pPr>
            <a:endParaRPr lang="en-US" kern="0">
              <a:solidFill>
                <a:srgbClr val="1E1E1E"/>
              </a:solidFill>
              <a:latin typeface="Arial"/>
            </a:endParaRPr>
          </a:p>
        </p:txBody>
      </p:sp>
    </p:spTree>
    <p:extLst>
      <p:ext uri="{BB962C8B-B14F-4D97-AF65-F5344CB8AC3E}">
        <p14:creationId xmlns:p14="http://schemas.microsoft.com/office/powerpoint/2010/main" val="2392148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857" y="2040822"/>
            <a:ext cx="4001193" cy="1894365"/>
          </a:xfrm>
        </p:spPr>
        <p:txBody>
          <a:bodyPr/>
          <a:lstStyle/>
          <a:p>
            <a:r>
              <a:rPr lang="en-US" dirty="0"/>
              <a:t>How to Prepare for the</a:t>
            </a:r>
            <a:br>
              <a:rPr lang="en-US" dirty="0"/>
            </a:br>
            <a:r>
              <a:rPr lang="en-US" dirty="0"/>
              <a:t>PSAT 8/9</a:t>
            </a:r>
          </a:p>
        </p:txBody>
      </p:sp>
    </p:spTree>
    <p:extLst>
      <p:ext uri="{BB962C8B-B14F-4D97-AF65-F5344CB8AC3E}">
        <p14:creationId xmlns:p14="http://schemas.microsoft.com/office/powerpoint/2010/main" val="3832439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6611" y="555809"/>
            <a:ext cx="3741179" cy="1643527"/>
          </a:xfrm>
        </p:spPr>
        <p:txBody>
          <a:bodyPr/>
          <a:lstStyle/>
          <a:p>
            <a:r>
              <a:rPr lang="en-US" sz="3600" dirty="0"/>
              <a:t>Know How the PSAT 8/9</a:t>
            </a:r>
            <a:r>
              <a:rPr lang="en-US" sz="3600" baseline="30000" dirty="0"/>
              <a:t> </a:t>
            </a:r>
            <a:r>
              <a:rPr lang="en-US" sz="3600" dirty="0"/>
              <a:t>Is Scored</a:t>
            </a:r>
          </a:p>
        </p:txBody>
      </p:sp>
      <p:sp>
        <p:nvSpPr>
          <p:cNvPr id="6" name="Content Placeholder 5"/>
          <p:cNvSpPr>
            <a:spLocks noGrp="1"/>
          </p:cNvSpPr>
          <p:nvPr>
            <p:ph idx="1"/>
          </p:nvPr>
        </p:nvSpPr>
        <p:spPr>
          <a:xfrm>
            <a:off x="4773478" y="555809"/>
            <a:ext cx="7062922" cy="5372292"/>
          </a:xfrm>
        </p:spPr>
        <p:txBody>
          <a:bodyPr>
            <a:normAutofit fontScale="92500" lnSpcReduction="10000"/>
          </a:bodyPr>
          <a:lstStyle/>
          <a:p>
            <a:pPr marL="0" indent="0">
              <a:spcBef>
                <a:spcPts val="700"/>
              </a:spcBef>
              <a:buNone/>
            </a:pPr>
            <a:r>
              <a:rPr lang="en-US" sz="2400" b="1" dirty="0">
                <a:solidFill>
                  <a:schemeClr val="accent1"/>
                </a:solidFill>
              </a:rPr>
              <a:t>Rights-Only Scoring </a:t>
            </a:r>
            <a:endParaRPr lang="en-US" sz="2400" dirty="0"/>
          </a:p>
          <a:p>
            <a:pPr>
              <a:spcBef>
                <a:spcPts val="700"/>
              </a:spcBef>
              <a:buFont typeface="Arial"/>
              <a:buChar char="•"/>
            </a:pPr>
            <a:r>
              <a:rPr lang="en-US" sz="2400" dirty="0"/>
              <a:t>1 point for each correct answer </a:t>
            </a:r>
          </a:p>
          <a:p>
            <a:pPr>
              <a:spcBef>
                <a:spcPts val="700"/>
              </a:spcBef>
              <a:buFont typeface="Arial"/>
              <a:buChar char="•"/>
            </a:pPr>
            <a:r>
              <a:rPr lang="en-US" sz="2400" dirty="0"/>
              <a:t>0 points deducted for each incorrect or blank question </a:t>
            </a:r>
          </a:p>
          <a:p>
            <a:pPr>
              <a:spcBef>
                <a:spcPts val="700"/>
              </a:spcBef>
              <a:buFont typeface="Arial"/>
              <a:buChar char="•"/>
            </a:pPr>
            <a:endParaRPr lang="en-US" sz="2400" b="1" dirty="0">
              <a:solidFill>
                <a:schemeClr val="accent1"/>
              </a:solidFill>
            </a:endParaRPr>
          </a:p>
          <a:p>
            <a:pPr marL="0" indent="0">
              <a:spcBef>
                <a:spcPts val="700"/>
              </a:spcBef>
              <a:buNone/>
            </a:pPr>
            <a:r>
              <a:rPr lang="en-US" sz="2400" b="1" dirty="0">
                <a:solidFill>
                  <a:schemeClr val="accent1"/>
                </a:solidFill>
              </a:rPr>
              <a:t>Math Grid-ins</a:t>
            </a:r>
          </a:p>
          <a:p>
            <a:pPr>
              <a:spcBef>
                <a:spcPts val="700"/>
              </a:spcBef>
            </a:pPr>
            <a:r>
              <a:rPr lang="en-US" sz="2400" dirty="0"/>
              <a:t>Enter answers as (reduced) fractions or decimals. </a:t>
            </a:r>
          </a:p>
          <a:p>
            <a:pPr>
              <a:spcBef>
                <a:spcPts val="700"/>
              </a:spcBef>
            </a:pPr>
            <a:r>
              <a:rPr lang="en-US" sz="2400" dirty="0"/>
              <a:t>If rounding a decimal, make sure to use every box. </a:t>
            </a:r>
          </a:p>
          <a:p>
            <a:pPr>
              <a:spcBef>
                <a:spcPts val="700"/>
              </a:spcBef>
              <a:buFont typeface="Arial"/>
              <a:buChar char="•"/>
            </a:pPr>
            <a:endParaRPr lang="en-US" sz="2400" b="1" dirty="0">
              <a:solidFill>
                <a:schemeClr val="accent1"/>
              </a:solidFill>
            </a:endParaRPr>
          </a:p>
          <a:p>
            <a:pPr marL="0" indent="0">
              <a:spcBef>
                <a:spcPts val="700"/>
              </a:spcBef>
              <a:buNone/>
            </a:pPr>
            <a:r>
              <a:rPr lang="en-US" sz="2400" b="1" dirty="0">
                <a:solidFill>
                  <a:schemeClr val="accent1"/>
                </a:solidFill>
              </a:rPr>
              <a:t>Scale</a:t>
            </a:r>
          </a:p>
          <a:p>
            <a:pPr>
              <a:spcBef>
                <a:spcPts val="700"/>
              </a:spcBef>
            </a:pPr>
            <a:r>
              <a:rPr lang="en-US" sz="2400" dirty="0"/>
              <a:t>120–720 for each test section </a:t>
            </a:r>
          </a:p>
          <a:p>
            <a:pPr>
              <a:spcBef>
                <a:spcPts val="700"/>
              </a:spcBef>
            </a:pPr>
            <a:r>
              <a:rPr lang="en-US" sz="2400" dirty="0"/>
              <a:t>240–1440 for the total score</a:t>
            </a:r>
          </a:p>
          <a:p>
            <a:pPr>
              <a:spcBef>
                <a:spcPts val="700"/>
              </a:spcBef>
            </a:pPr>
            <a:endParaRPr lang="en-US" sz="2400" dirty="0"/>
          </a:p>
        </p:txBody>
      </p:sp>
      <p:sp>
        <p:nvSpPr>
          <p:cNvPr id="3" name="Slide Number Placeholder 2"/>
          <p:cNvSpPr>
            <a:spLocks noGrp="1"/>
          </p:cNvSpPr>
          <p:nvPr>
            <p:ph type="sldNum" sz="quarter" idx="12"/>
          </p:nvPr>
        </p:nvSpPr>
        <p:spPr/>
        <p:txBody>
          <a:bodyPr/>
          <a:lstStyle/>
          <a:p>
            <a:fld id="{017ED8CA-143E-8B40-B3C8-0174DDF149EE}" type="slidenum">
              <a:rPr lang="en-US" smtClean="0"/>
              <a:t>17</a:t>
            </a:fld>
            <a:endParaRPr lang="en-US" dirty="0"/>
          </a:p>
        </p:txBody>
      </p:sp>
      <p:pic>
        <p:nvPicPr>
          <p:cNvPr id="1026" name="Picture 2" descr="Image result for psat grid in">
            <a:extLst>
              <a:ext uri="{FF2B5EF4-FFF2-40B4-BE49-F238E27FC236}">
                <a16:creationId xmlns:a16="http://schemas.microsoft.com/office/drawing/2014/main" id="{08E224E6-A2C1-4C45-A10C-2B8640F27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068" y="2873191"/>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5540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6611" y="555809"/>
            <a:ext cx="3741179" cy="1643527"/>
          </a:xfrm>
        </p:spPr>
        <p:txBody>
          <a:bodyPr/>
          <a:lstStyle/>
          <a:p>
            <a:r>
              <a:rPr lang="en-US" sz="3600" dirty="0"/>
              <a:t>Personalized Skills Information</a:t>
            </a:r>
          </a:p>
        </p:txBody>
      </p:sp>
      <p:pic>
        <p:nvPicPr>
          <p:cNvPr id="7" name="Picture 6" descr="The cover page of a P S A T 8/9 Score Report is shown. At the top of the page the P S A T 8/9 College Board logo appears above the words Your Summary Score Report. The student's information is shown in the lower half of the page, next to an image of a mobile phone that displays the student’s name and the date on which the student took the P S A T 8/9."/>
          <p:cNvPicPr>
            <a:picLocks noChangeAspect="1"/>
          </p:cNvPicPr>
          <p:nvPr/>
        </p:nvPicPr>
        <p:blipFill>
          <a:blip r:embed="rId2"/>
          <a:stretch>
            <a:fillRect/>
          </a:stretch>
        </p:blipFill>
        <p:spPr>
          <a:xfrm>
            <a:off x="498099" y="2590800"/>
            <a:ext cx="2611939" cy="3505200"/>
          </a:xfrm>
          <a:prstGeom prst="rect">
            <a:avLst/>
          </a:prstGeom>
          <a:ln w="3175" cmpd="sng">
            <a:solidFill>
              <a:schemeClr val="tx1"/>
            </a:solidFill>
          </a:ln>
        </p:spPr>
      </p:pic>
      <p:sp>
        <p:nvSpPr>
          <p:cNvPr id="6" name="Content Placeholder 5"/>
          <p:cNvSpPr>
            <a:spLocks noGrp="1"/>
          </p:cNvSpPr>
          <p:nvPr>
            <p:ph idx="1"/>
          </p:nvPr>
        </p:nvSpPr>
        <p:spPr/>
        <p:txBody>
          <a:bodyPr/>
          <a:lstStyle/>
          <a:p>
            <a:pPr marL="0" indent="0">
              <a:spcBef>
                <a:spcPts val="700"/>
              </a:spcBef>
              <a:buNone/>
            </a:pPr>
            <a:r>
              <a:rPr lang="en-US" sz="2400" b="1" dirty="0">
                <a:solidFill>
                  <a:schemeClr val="accent1"/>
                </a:solidFill>
              </a:rPr>
              <a:t>The PSAT 8/9 Score Report</a:t>
            </a:r>
            <a:endParaRPr lang="en-US" sz="2400" dirty="0"/>
          </a:p>
          <a:p>
            <a:pPr>
              <a:spcBef>
                <a:spcPts val="700"/>
              </a:spcBef>
            </a:pPr>
            <a:r>
              <a:rPr lang="en-US" sz="2400" dirty="0"/>
              <a:t>Contains information </a:t>
            </a:r>
            <a:r>
              <a:rPr lang="en-US" sz="2400" b="1" dirty="0"/>
              <a:t>to help students improve their academic skills</a:t>
            </a:r>
            <a:r>
              <a:rPr lang="en-US" sz="2400" dirty="0"/>
              <a:t>. </a:t>
            </a:r>
          </a:p>
          <a:p>
            <a:pPr>
              <a:spcBef>
                <a:spcPts val="700"/>
              </a:spcBef>
            </a:pPr>
            <a:r>
              <a:rPr lang="en-US" sz="2400" b="1" dirty="0"/>
              <a:t>Lists skills </a:t>
            </a:r>
            <a:r>
              <a:rPr lang="en-US" sz="2400" dirty="0"/>
              <a:t>that students have the best chance of improving with additional work. </a:t>
            </a:r>
          </a:p>
          <a:p>
            <a:pPr>
              <a:spcBef>
                <a:spcPts val="700"/>
              </a:spcBef>
            </a:pPr>
            <a:r>
              <a:rPr lang="en-US" sz="2400" dirty="0"/>
              <a:t>Connects students to </a:t>
            </a:r>
            <a:r>
              <a:rPr lang="en-US" sz="2400" b="1" dirty="0"/>
              <a:t>personalized practice </a:t>
            </a:r>
            <a:r>
              <a:rPr lang="en-US" sz="2400" dirty="0"/>
              <a:t>recommendations on </a:t>
            </a:r>
            <a:r>
              <a:rPr lang="en-US" sz="2400" b="1" dirty="0"/>
              <a:t>Khan Academy</a:t>
            </a:r>
            <a:r>
              <a:rPr lang="en-US" sz="2400" dirty="0"/>
              <a:t>.  </a:t>
            </a:r>
          </a:p>
          <a:p>
            <a:pPr>
              <a:spcBef>
                <a:spcPts val="700"/>
              </a:spcBef>
            </a:pPr>
            <a:endParaRPr lang="en-US" sz="2100" dirty="0"/>
          </a:p>
        </p:txBody>
      </p:sp>
      <p:sp>
        <p:nvSpPr>
          <p:cNvPr id="3" name="Slide Number Placeholder 2"/>
          <p:cNvSpPr>
            <a:spLocks noGrp="1"/>
          </p:cNvSpPr>
          <p:nvPr>
            <p:ph type="sldNum" sz="quarter" idx="12"/>
          </p:nvPr>
        </p:nvSpPr>
        <p:spPr/>
        <p:txBody>
          <a:bodyPr/>
          <a:lstStyle/>
          <a:p>
            <a:fld id="{017ED8CA-143E-8B40-B3C8-0174DDF149EE}" type="slidenum">
              <a:rPr lang="en-US" smtClean="0"/>
              <a:t>18</a:t>
            </a:fld>
            <a:endParaRPr lang="en-US" dirty="0"/>
          </a:p>
        </p:txBody>
      </p:sp>
    </p:spTree>
    <p:extLst>
      <p:ext uri="{BB962C8B-B14F-4D97-AF65-F5344CB8AC3E}">
        <p14:creationId xmlns:p14="http://schemas.microsoft.com/office/powerpoint/2010/main" val="15184321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857" y="2040822"/>
            <a:ext cx="4001193" cy="730969"/>
          </a:xfrm>
        </p:spPr>
        <p:txBody>
          <a:bodyPr/>
          <a:lstStyle/>
          <a:p>
            <a:r>
              <a:rPr lang="en-US" dirty="0"/>
              <a:t>Resources</a:t>
            </a:r>
          </a:p>
        </p:txBody>
      </p:sp>
    </p:spTree>
    <p:extLst>
      <p:ext uri="{BB962C8B-B14F-4D97-AF65-F5344CB8AC3E}">
        <p14:creationId xmlns:p14="http://schemas.microsoft.com/office/powerpoint/2010/main" val="2682200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611" y="555809"/>
            <a:ext cx="3741179" cy="1144929"/>
          </a:xfrm>
        </p:spPr>
        <p:txBody>
          <a:bodyPr/>
          <a:lstStyle/>
          <a:p>
            <a:r>
              <a:rPr lang="en-US" sz="3600" dirty="0"/>
              <a:t>Some </a:t>
            </a:r>
            <a:br>
              <a:rPr lang="en-US" sz="3600" dirty="0"/>
            </a:br>
            <a:r>
              <a:rPr lang="en-US" sz="3600" dirty="0"/>
              <a:t>Key Facts</a:t>
            </a:r>
          </a:p>
        </p:txBody>
      </p:sp>
      <p:sp>
        <p:nvSpPr>
          <p:cNvPr id="2" name="Content Placeholder 1"/>
          <p:cNvSpPr>
            <a:spLocks noGrp="1"/>
          </p:cNvSpPr>
          <p:nvPr>
            <p:ph idx="1"/>
          </p:nvPr>
        </p:nvSpPr>
        <p:spPr>
          <a:xfrm>
            <a:off x="4773478" y="555808"/>
            <a:ext cx="6847022" cy="5637809"/>
          </a:xfrm>
        </p:spPr>
        <p:txBody>
          <a:bodyPr/>
          <a:lstStyle/>
          <a:p>
            <a:pPr>
              <a:lnSpc>
                <a:spcPct val="100000"/>
              </a:lnSpc>
            </a:pPr>
            <a:r>
              <a:rPr lang="en-US" sz="2400" dirty="0"/>
              <a:t>The PSAT</a:t>
            </a:r>
            <a:r>
              <a:rPr lang="en-US" sz="2400" baseline="30000" dirty="0"/>
              <a:t>™ </a:t>
            </a:r>
            <a:r>
              <a:rPr lang="en-US" sz="2400" dirty="0"/>
              <a:t>8/9 is designed for </a:t>
            </a:r>
            <a:r>
              <a:rPr lang="en-US" sz="2400" b="1" dirty="0"/>
              <a:t>8th‐ </a:t>
            </a:r>
            <a:r>
              <a:rPr lang="en-US" sz="2400" dirty="0"/>
              <a:t>and           </a:t>
            </a:r>
            <a:r>
              <a:rPr lang="en-US" sz="2400" b="1" dirty="0"/>
              <a:t>9th‐grade students. </a:t>
            </a:r>
          </a:p>
          <a:p>
            <a:pPr>
              <a:lnSpc>
                <a:spcPct val="100000"/>
              </a:lnSpc>
            </a:pPr>
            <a:r>
              <a:rPr lang="en-US" sz="2400" dirty="0"/>
              <a:t>The PSAT 8/9 is a test that will help educators and students figure out </a:t>
            </a:r>
            <a:r>
              <a:rPr lang="en-US" sz="2400" b="1" dirty="0"/>
              <a:t>what students need to work on most </a:t>
            </a:r>
            <a:r>
              <a:rPr lang="en-US" sz="2400" dirty="0"/>
              <a:t>so that they are ready for college when they graduate from high school.</a:t>
            </a:r>
          </a:p>
          <a:p>
            <a:pPr>
              <a:lnSpc>
                <a:spcPct val="100000"/>
              </a:lnSpc>
            </a:pPr>
            <a:r>
              <a:rPr lang="en-US" sz="2400" dirty="0"/>
              <a:t>Scores for the SAT</a:t>
            </a:r>
            <a:r>
              <a:rPr lang="en-US" sz="2400" baseline="30000" dirty="0"/>
              <a:t>® </a:t>
            </a:r>
            <a:r>
              <a:rPr lang="en-US" sz="2400" dirty="0"/>
              <a:t>Suite of Assessments (SAT, PSAT/NMSQT</a:t>
            </a:r>
            <a:r>
              <a:rPr lang="en-US" sz="2400" baseline="30000" dirty="0"/>
              <a:t>®</a:t>
            </a:r>
            <a:r>
              <a:rPr lang="en-US" sz="2400" dirty="0"/>
              <a:t>, PSAT</a:t>
            </a:r>
            <a:r>
              <a:rPr lang="en-US" sz="2400" baseline="30000" dirty="0"/>
              <a:t>™ </a:t>
            </a:r>
            <a:r>
              <a:rPr lang="en-US" sz="2400" dirty="0"/>
              <a:t>10, and PSAT</a:t>
            </a:r>
            <a:r>
              <a:rPr lang="en-US" sz="2400" baseline="30000" dirty="0"/>
              <a:t> </a:t>
            </a:r>
            <a:r>
              <a:rPr lang="en-US" sz="2400" dirty="0"/>
              <a:t>8/9) are reported on a common vertical scale, allowing educators and students to </a:t>
            </a:r>
            <a:r>
              <a:rPr lang="en-US" sz="2400" b="1" dirty="0"/>
              <a:t>measure progress</a:t>
            </a:r>
            <a:r>
              <a:rPr lang="en-US" sz="2400" dirty="0"/>
              <a:t>.</a:t>
            </a:r>
            <a:endParaRPr lang="en-US" sz="2400" b="1" dirty="0"/>
          </a:p>
          <a:p>
            <a:pPr>
              <a:lnSpc>
                <a:spcPct val="100000"/>
              </a:lnSpc>
            </a:pPr>
            <a:r>
              <a:rPr lang="en-US" sz="2400" dirty="0"/>
              <a:t>Test length: 2 hours and 25 minutes.</a:t>
            </a:r>
          </a:p>
          <a:p>
            <a:pPr>
              <a:lnSpc>
                <a:spcPct val="100000"/>
              </a:lnSpc>
            </a:pPr>
            <a:r>
              <a:rPr lang="en-US" sz="2400" dirty="0"/>
              <a:t>There’s</a:t>
            </a:r>
            <a:r>
              <a:rPr lang="en-US" sz="2400" b="1" dirty="0"/>
              <a:t> no penalty for guessing </a:t>
            </a:r>
            <a:r>
              <a:rPr lang="en-US" sz="2400" dirty="0"/>
              <a:t>or blank responses, also known as “rights-only scoring.”</a:t>
            </a:r>
            <a:endParaRPr lang="en-US" sz="2400" i="1" dirty="0"/>
          </a:p>
        </p:txBody>
      </p:sp>
      <p:sp>
        <p:nvSpPr>
          <p:cNvPr id="3" name="Slide Number Placeholder 2"/>
          <p:cNvSpPr>
            <a:spLocks noGrp="1"/>
          </p:cNvSpPr>
          <p:nvPr>
            <p:ph type="sldNum" sz="quarter" idx="12"/>
          </p:nvPr>
        </p:nvSpPr>
        <p:spPr/>
        <p:txBody>
          <a:bodyPr/>
          <a:lstStyle/>
          <a:p>
            <a:fld id="{017ED8CA-143E-8B40-B3C8-0174DDF149EE}" type="slidenum">
              <a:rPr lang="en-US" smtClean="0"/>
              <a:t>2</a:t>
            </a:fld>
            <a:endParaRPr lang="en-US" dirty="0"/>
          </a:p>
        </p:txBody>
      </p:sp>
      <p:sp>
        <p:nvSpPr>
          <p:cNvPr id="5" name="Content Placeholder 1">
            <a:extLst>
              <a:ext uri="{FF2B5EF4-FFF2-40B4-BE49-F238E27FC236}">
                <a16:creationId xmlns:a16="http://schemas.microsoft.com/office/drawing/2014/main" id="{0645E386-C56E-48CE-BDCA-51C873F08E5C}"/>
              </a:ext>
            </a:extLst>
          </p:cNvPr>
          <p:cNvSpPr txBox="1">
            <a:spLocks/>
          </p:cNvSpPr>
          <p:nvPr/>
        </p:nvSpPr>
        <p:spPr>
          <a:xfrm>
            <a:off x="239486" y="1576518"/>
            <a:ext cx="4584602" cy="3063287"/>
          </a:xfrm>
          <a:prstGeom prst="rect">
            <a:avLst/>
          </a:prstGeom>
        </p:spPr>
        <p:txBody>
          <a:bodyPr lIns="0" tIns="228600" rIns="0" bIns="0"/>
          <a:lstStyle>
            <a:lvl1pPr marL="3429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1pPr>
            <a:lvl2pPr marL="8001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2pPr>
            <a:lvl3pPr marL="12573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3pPr>
            <a:lvl4pPr marL="17145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4pPr>
            <a:lvl5pPr marL="21717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PSAT-related assessments provide the same scores on different scales (see slides 13 and 14) with two exceptions: </a:t>
            </a:r>
          </a:p>
          <a:p>
            <a:pPr lvl="1"/>
            <a:r>
              <a:rPr lang="en-US" sz="2400" dirty="0"/>
              <a:t>Only the SAT offers the Essay scores</a:t>
            </a:r>
          </a:p>
          <a:p>
            <a:pPr lvl="1"/>
            <a:r>
              <a:rPr lang="en-US" sz="2400" dirty="0"/>
              <a:t>PSAT 8/9 does not provide a score in Passport to Advanced Math</a:t>
            </a:r>
          </a:p>
        </p:txBody>
      </p:sp>
    </p:spTree>
    <p:extLst>
      <p:ext uri="{BB962C8B-B14F-4D97-AF65-F5344CB8AC3E}">
        <p14:creationId xmlns:p14="http://schemas.microsoft.com/office/powerpoint/2010/main" val="964832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Resources</a:t>
            </a:r>
            <a:r>
              <a:rPr lang="en-US" sz="3200" kern="1200" baseline="0" dirty="0">
                <a:solidFill>
                  <a:schemeClr val="tx1"/>
                </a:solidFill>
                <a:effectLst/>
                <a:latin typeface="Roboto Slab" charset="0"/>
                <a:ea typeface="Roboto Slab" charset="0"/>
                <a:cs typeface="Roboto Slab" charset="0"/>
              </a:rPr>
              <a:t> </a:t>
            </a:r>
            <a:endParaRPr lang="en-US" sz="3600" dirty="0"/>
          </a:p>
        </p:txBody>
      </p:sp>
      <p:sp>
        <p:nvSpPr>
          <p:cNvPr id="7" name="Content Placeholder 5"/>
          <p:cNvSpPr>
            <a:spLocks noGrp="1"/>
          </p:cNvSpPr>
          <p:nvPr>
            <p:ph idx="1"/>
          </p:nvPr>
        </p:nvSpPr>
        <p:spPr>
          <a:xfrm>
            <a:off x="7803188" y="359998"/>
            <a:ext cx="3910307" cy="5372292"/>
          </a:xfrm>
        </p:spPr>
        <p:txBody>
          <a:bodyPr/>
          <a:lstStyle/>
          <a:p>
            <a:pPr marL="0" indent="0">
              <a:buNone/>
            </a:pPr>
            <a:r>
              <a:rPr lang="en-US" sz="1800" dirty="0"/>
              <a:t>For personalized resources aligned </a:t>
            </a:r>
            <a:br>
              <a:rPr lang="en-US" sz="1800" dirty="0"/>
            </a:br>
            <a:r>
              <a:rPr lang="en-US" sz="1800" dirty="0"/>
              <a:t>to the SAT</a:t>
            </a:r>
            <a:r>
              <a:rPr lang="en-US" sz="1800" baseline="30000" dirty="0"/>
              <a:t> </a:t>
            </a:r>
            <a:r>
              <a:rPr lang="en-US" sz="1800" dirty="0"/>
              <a:t>Suite of Assessments (including PSAT</a:t>
            </a:r>
            <a:r>
              <a:rPr lang="en-US" sz="1800" baseline="30000" dirty="0"/>
              <a:t> </a:t>
            </a:r>
            <a:r>
              <a:rPr lang="en-US" sz="1800" dirty="0"/>
              <a:t>8/9, PSAT</a:t>
            </a:r>
            <a:r>
              <a:rPr lang="en-US" sz="1800" baseline="30000" dirty="0"/>
              <a:t> </a:t>
            </a:r>
            <a:r>
              <a:rPr lang="en-US" sz="1800" dirty="0"/>
              <a:t>10, and  </a:t>
            </a:r>
            <a:br>
              <a:rPr lang="en-US" sz="1800" dirty="0"/>
            </a:br>
            <a:r>
              <a:rPr lang="en-US" sz="1800" dirty="0"/>
              <a:t>PSAT/NMSQT), please visit: </a:t>
            </a:r>
          </a:p>
          <a:p>
            <a:pPr marL="0" indent="0">
              <a:buNone/>
            </a:pPr>
            <a:r>
              <a:rPr lang="en-US" sz="2400" b="1" dirty="0">
                <a:solidFill>
                  <a:schemeClr val="accent1"/>
                </a:solidFill>
                <a:hlinkClick r:id="rId2" action="ppaction://hlinkfile" tooltip="satpractice.org"/>
              </a:rPr>
              <a:t>satpractice.org</a:t>
            </a:r>
            <a:endParaRPr lang="en-US" sz="2400" b="1" dirty="0"/>
          </a:p>
          <a:p>
            <a:pPr marL="0" indent="0">
              <a:buNone/>
            </a:pPr>
            <a:endParaRPr lang="en-US" sz="2000" b="1" dirty="0"/>
          </a:p>
          <a:p>
            <a:pPr marL="0" indent="0">
              <a:buNone/>
            </a:pPr>
            <a:endParaRPr lang="en-US" sz="2000" b="1" dirty="0"/>
          </a:p>
          <a:p>
            <a:pPr marL="0" indent="0">
              <a:buNone/>
            </a:pPr>
            <a:r>
              <a:rPr lang="en-US" sz="1800" dirty="0"/>
              <a:t>For general information about the PSAT 8/9, please visit: </a:t>
            </a:r>
          </a:p>
          <a:p>
            <a:pPr marL="0" indent="0">
              <a:buNone/>
            </a:pPr>
            <a:r>
              <a:rPr lang="en-US" sz="2400" b="1" dirty="0">
                <a:solidFill>
                  <a:schemeClr val="accent1"/>
                </a:solidFill>
                <a:hlinkClick r:id="rId3" action="ppaction://hlinkfile" tooltip="psat.org/8-9 "/>
              </a:rPr>
              <a:t>psat.org/8-9 </a:t>
            </a:r>
            <a:endParaRPr lang="en-US" sz="2400" dirty="0">
              <a:solidFill>
                <a:schemeClr val="accent1"/>
              </a:solidFill>
              <a:latin typeface="Roboto"/>
            </a:endParaRPr>
          </a:p>
          <a:p>
            <a:pPr marL="0" indent="0">
              <a:buNone/>
            </a:pPr>
            <a:endParaRPr lang="en-US" sz="2000" b="1" dirty="0">
              <a:latin typeface="Roboto"/>
            </a:endParaRPr>
          </a:p>
        </p:txBody>
      </p:sp>
      <p:sp>
        <p:nvSpPr>
          <p:cNvPr id="3" name="Slide Number Placeholder 2"/>
          <p:cNvSpPr>
            <a:spLocks noGrp="1"/>
          </p:cNvSpPr>
          <p:nvPr>
            <p:ph type="sldNum" sz="quarter" idx="12"/>
          </p:nvPr>
        </p:nvSpPr>
        <p:spPr/>
        <p:txBody>
          <a:bodyPr/>
          <a:lstStyle/>
          <a:p>
            <a:fld id="{017ED8CA-143E-8B40-B3C8-0174DDF149EE}" type="slidenum">
              <a:rPr lang="en-US" smtClean="0"/>
              <a:t>20</a:t>
            </a:fld>
            <a:endParaRPr lang="en-US" dirty="0"/>
          </a:p>
        </p:txBody>
      </p:sp>
      <p:grpSp>
        <p:nvGrpSpPr>
          <p:cNvPr id="5" name="Group 4">
            <a:extLst>
              <a:ext uri="{FF2B5EF4-FFF2-40B4-BE49-F238E27FC236}">
                <a16:creationId xmlns:a16="http://schemas.microsoft.com/office/drawing/2014/main" id="{5C4A09CC-A4C9-4F96-890D-3A93B9E9D296}"/>
              </a:ext>
            </a:extLst>
          </p:cNvPr>
          <p:cNvGrpSpPr/>
          <p:nvPr/>
        </p:nvGrpSpPr>
        <p:grpSpPr>
          <a:xfrm>
            <a:off x="4165601" y="685800"/>
            <a:ext cx="3660648" cy="5486400"/>
            <a:chOff x="4165601" y="685800"/>
            <a:chExt cx="3660648" cy="5486400"/>
          </a:xfrm>
        </p:grpSpPr>
        <p:pic>
          <p:nvPicPr>
            <p:cNvPr id="8" name="Picture 7" descr="A screen shot is shown of the official S A T Practice website. It has links to practice problems, tests, and quizzes, as well as instant feedback.&#10;&#10;A screen shot is shown of the website for the P S A T 8/9. It includes test dates, an image of a group of students, and links for ordering tests and viewing scores." title="screenshots"/>
            <p:cNvPicPr>
              <a:picLocks noChangeAspect="1"/>
            </p:cNvPicPr>
            <p:nvPr/>
          </p:nvPicPr>
          <p:blipFill>
            <a:blip r:embed="rId4"/>
            <a:stretch>
              <a:fillRect/>
            </a:stretch>
          </p:blipFill>
          <p:spPr>
            <a:xfrm>
              <a:off x="4165601" y="685800"/>
              <a:ext cx="3660648" cy="5486400"/>
            </a:xfrm>
            <a:prstGeom prst="rect">
              <a:avLst/>
            </a:prstGeom>
          </p:spPr>
        </p:pic>
        <p:pic>
          <p:nvPicPr>
            <p:cNvPr id="4" name="Picture 3" descr="A screenshot of a cell phone&#10;&#10;Description generated with very high confidence">
              <a:extLst>
                <a:ext uri="{FF2B5EF4-FFF2-40B4-BE49-F238E27FC236}">
                  <a16:creationId xmlns:a16="http://schemas.microsoft.com/office/drawing/2014/main" id="{3927DC70-259F-4508-9B0F-1AFE1BF912D1}"/>
                </a:ext>
              </a:extLst>
            </p:cNvPr>
            <p:cNvPicPr>
              <a:picLocks noChangeAspect="1"/>
            </p:cNvPicPr>
            <p:nvPr/>
          </p:nvPicPr>
          <p:blipFill>
            <a:blip r:embed="rId5"/>
            <a:stretch>
              <a:fillRect/>
            </a:stretch>
          </p:blipFill>
          <p:spPr>
            <a:xfrm>
              <a:off x="4904510" y="3576638"/>
              <a:ext cx="2493816" cy="1901419"/>
            </a:xfrm>
            <a:prstGeom prst="rect">
              <a:avLst/>
            </a:prstGeom>
          </p:spPr>
        </p:pic>
      </p:grpSp>
    </p:spTree>
    <p:extLst>
      <p:ext uri="{BB962C8B-B14F-4D97-AF65-F5344CB8AC3E}">
        <p14:creationId xmlns:p14="http://schemas.microsoft.com/office/powerpoint/2010/main" val="13495058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857" y="2040822"/>
            <a:ext cx="9364685" cy="2077492"/>
          </a:xfrm>
        </p:spPr>
        <p:txBody>
          <a:bodyPr/>
          <a:lstStyle/>
          <a:p>
            <a:r>
              <a:rPr lang="en-US" dirty="0"/>
              <a:t>Thank you for your time</a:t>
            </a:r>
            <a:br>
              <a:rPr lang="en-US" dirty="0"/>
            </a:br>
            <a:br>
              <a:rPr lang="en-US" dirty="0"/>
            </a:br>
            <a:r>
              <a:rPr lang="en-US" dirty="0"/>
              <a:t>are there any questions?</a:t>
            </a:r>
          </a:p>
        </p:txBody>
      </p:sp>
    </p:spTree>
    <p:extLst>
      <p:ext uri="{BB962C8B-B14F-4D97-AF65-F5344CB8AC3E}">
        <p14:creationId xmlns:p14="http://schemas.microsoft.com/office/powerpoint/2010/main" val="3186282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492" y="1165192"/>
            <a:ext cx="3741179" cy="1144929"/>
          </a:xfrm>
        </p:spPr>
        <p:txBody>
          <a:bodyPr/>
          <a:lstStyle/>
          <a:p>
            <a:r>
              <a:rPr lang="en-US" sz="3600" dirty="0"/>
              <a:t>Benefits of the</a:t>
            </a:r>
            <a:br>
              <a:rPr lang="en-US" sz="3600" dirty="0"/>
            </a:br>
            <a:r>
              <a:rPr lang="en-US" sz="3600" dirty="0"/>
              <a:t>PSAT 8/9</a:t>
            </a:r>
          </a:p>
        </p:txBody>
      </p:sp>
      <p:sp>
        <p:nvSpPr>
          <p:cNvPr id="2" name="Content Placeholder 1"/>
          <p:cNvSpPr>
            <a:spLocks noGrp="1"/>
          </p:cNvSpPr>
          <p:nvPr>
            <p:ph idx="1"/>
          </p:nvPr>
        </p:nvSpPr>
        <p:spPr>
          <a:xfrm>
            <a:off x="5878286" y="555809"/>
            <a:ext cx="5855222" cy="5812334"/>
          </a:xfrm>
        </p:spPr>
        <p:txBody>
          <a:bodyPr>
            <a:normAutofit fontScale="92500"/>
          </a:bodyPr>
          <a:lstStyle/>
          <a:p>
            <a:pPr marL="0" indent="0">
              <a:lnSpc>
                <a:spcPct val="100000"/>
              </a:lnSpc>
              <a:spcBef>
                <a:spcPts val="2200"/>
              </a:spcBef>
              <a:buNone/>
            </a:pPr>
            <a:r>
              <a:rPr lang="en-US" sz="1700" dirty="0"/>
              <a:t>The PSAT</a:t>
            </a:r>
            <a:r>
              <a:rPr lang="en-US" sz="1700" baseline="30000" dirty="0"/>
              <a:t> </a:t>
            </a:r>
            <a:r>
              <a:rPr lang="en-US" sz="1700" dirty="0"/>
              <a:t>8/9 establishes a baseline measurement of college and career readiness. </a:t>
            </a:r>
          </a:p>
          <a:p>
            <a:pPr marL="0" indent="0">
              <a:lnSpc>
                <a:spcPct val="100000"/>
              </a:lnSpc>
              <a:spcBef>
                <a:spcPts val="2200"/>
              </a:spcBef>
              <a:buNone/>
            </a:pPr>
            <a:r>
              <a:rPr lang="en-US" sz="1700" dirty="0"/>
              <a:t>The PSAT</a:t>
            </a:r>
            <a:r>
              <a:rPr lang="en-US" sz="1700" baseline="30000" dirty="0"/>
              <a:t> </a:t>
            </a:r>
            <a:r>
              <a:rPr lang="en-US" sz="1700" dirty="0"/>
              <a:t>8/9 tests the same skills and knowledge as the SAT, PSAT/NMSQT, and PSAT</a:t>
            </a:r>
            <a:r>
              <a:rPr lang="en-US" sz="1700" baseline="30000" dirty="0"/>
              <a:t> </a:t>
            </a:r>
            <a:r>
              <a:rPr lang="en-US" sz="1700" dirty="0"/>
              <a:t>10—in a way that makes sense for each grade level.</a:t>
            </a:r>
          </a:p>
          <a:p>
            <a:pPr marL="0" indent="0">
              <a:lnSpc>
                <a:spcPct val="110000"/>
              </a:lnSpc>
              <a:spcBef>
                <a:spcPts val="2200"/>
              </a:spcBef>
              <a:buNone/>
            </a:pPr>
            <a:r>
              <a:rPr lang="en-US" sz="1700" dirty="0"/>
              <a:t>Personalized practice on Khan Academy</a:t>
            </a:r>
            <a:r>
              <a:rPr lang="en-US" sz="1700" baseline="30000" dirty="0"/>
              <a:t>®</a:t>
            </a:r>
            <a:r>
              <a:rPr lang="en-US" sz="1700" dirty="0"/>
              <a:t> gives students age 13 and over the opportunity to upload their test results to receive targeted learning plans that students can use to learn more about and practice the skills they need to improve. </a:t>
            </a:r>
          </a:p>
          <a:p>
            <a:pPr marL="0" indent="0">
              <a:lnSpc>
                <a:spcPct val="110000"/>
              </a:lnSpc>
              <a:spcBef>
                <a:spcPts val="2200"/>
              </a:spcBef>
              <a:buNone/>
            </a:pPr>
            <a:r>
              <a:rPr lang="en-US" sz="1700" dirty="0"/>
              <a:t>The score reports will give students comprehensive, personalized feedback on test performance, allowing students to see which questions were answered incorrectly (with exceptions) and which academic skills they should work to improve. </a:t>
            </a:r>
          </a:p>
          <a:p>
            <a:pPr marL="0" indent="0">
              <a:lnSpc>
                <a:spcPct val="110000"/>
              </a:lnSpc>
              <a:spcBef>
                <a:spcPts val="2200"/>
              </a:spcBef>
              <a:buNone/>
            </a:pPr>
            <a:r>
              <a:rPr lang="en-US" sz="1700" dirty="0"/>
              <a:t>Information on college majors and career exploration is offered by the College Board and Roadtrip Nation. </a:t>
            </a:r>
          </a:p>
        </p:txBody>
      </p:sp>
      <p:pic>
        <p:nvPicPr>
          <p:cNvPr id="6" name="Picture 5" descr="Icon of a bar graph"/>
          <p:cNvPicPr>
            <a:picLocks noChangeAspect="1"/>
          </p:cNvPicPr>
          <p:nvPr/>
        </p:nvPicPr>
        <p:blipFill>
          <a:blip r:embed="rId3"/>
          <a:stretch>
            <a:fillRect/>
          </a:stretch>
        </p:blipFill>
        <p:spPr>
          <a:xfrm>
            <a:off x="4808586" y="732273"/>
            <a:ext cx="754014" cy="754014"/>
          </a:xfrm>
          <a:prstGeom prst="rect">
            <a:avLst/>
          </a:prstGeom>
        </p:spPr>
      </p:pic>
      <p:pic>
        <p:nvPicPr>
          <p:cNvPr id="16" name="Picture 15" descr="Icon of gears"/>
          <p:cNvPicPr>
            <a:picLocks noChangeAspect="1"/>
          </p:cNvPicPr>
          <p:nvPr/>
        </p:nvPicPr>
        <p:blipFill>
          <a:blip r:embed="rId4"/>
          <a:stretch>
            <a:fillRect/>
          </a:stretch>
        </p:blipFill>
        <p:spPr>
          <a:xfrm>
            <a:off x="4822952" y="1570473"/>
            <a:ext cx="739648" cy="739648"/>
          </a:xfrm>
          <a:prstGeom prst="rect">
            <a:avLst/>
          </a:prstGeom>
        </p:spPr>
      </p:pic>
      <p:pic>
        <p:nvPicPr>
          <p:cNvPr id="11" name="Picture 10" descr="Icon of a computer"/>
          <p:cNvPicPr>
            <a:picLocks noChangeAspect="1"/>
          </p:cNvPicPr>
          <p:nvPr/>
        </p:nvPicPr>
        <p:blipFill>
          <a:blip r:embed="rId5"/>
          <a:stretch>
            <a:fillRect/>
          </a:stretch>
        </p:blipFill>
        <p:spPr>
          <a:xfrm>
            <a:off x="4822952" y="2625052"/>
            <a:ext cx="739648" cy="739648"/>
          </a:xfrm>
          <a:prstGeom prst="rect">
            <a:avLst/>
          </a:prstGeom>
        </p:spPr>
      </p:pic>
      <p:pic>
        <p:nvPicPr>
          <p:cNvPr id="14" name="Picture 13" descr="Icon of checkbox list"/>
          <p:cNvPicPr>
            <a:picLocks noChangeAspect="1"/>
          </p:cNvPicPr>
          <p:nvPr/>
        </p:nvPicPr>
        <p:blipFill>
          <a:blip r:embed="rId6"/>
          <a:stretch>
            <a:fillRect/>
          </a:stretch>
        </p:blipFill>
        <p:spPr>
          <a:xfrm>
            <a:off x="4808586" y="3996089"/>
            <a:ext cx="754014" cy="754014"/>
          </a:xfrm>
          <a:prstGeom prst="rect">
            <a:avLst/>
          </a:prstGeom>
        </p:spPr>
      </p:pic>
      <p:pic>
        <p:nvPicPr>
          <p:cNvPr id="20" name="Picture 19" descr="Icon of microscope"/>
          <p:cNvPicPr>
            <a:picLocks noChangeAspect="1"/>
          </p:cNvPicPr>
          <p:nvPr/>
        </p:nvPicPr>
        <p:blipFill>
          <a:blip r:embed="rId7"/>
          <a:stretch>
            <a:fillRect/>
          </a:stretch>
        </p:blipFill>
        <p:spPr>
          <a:xfrm>
            <a:off x="4823702" y="5628495"/>
            <a:ext cx="739648" cy="739648"/>
          </a:xfrm>
          <a:prstGeom prst="rect">
            <a:avLst/>
          </a:prstGeom>
        </p:spPr>
      </p:pic>
      <p:sp>
        <p:nvSpPr>
          <p:cNvPr id="3" name="Slide Number Placeholder 2"/>
          <p:cNvSpPr>
            <a:spLocks noGrp="1"/>
          </p:cNvSpPr>
          <p:nvPr>
            <p:ph type="sldNum" sz="quarter" idx="12"/>
          </p:nvPr>
        </p:nvSpPr>
        <p:spPr/>
        <p:txBody>
          <a:bodyPr/>
          <a:lstStyle/>
          <a:p>
            <a:fld id="{017ED8CA-143E-8B40-B3C8-0174DDF149EE}" type="slidenum">
              <a:rPr lang="en-US" smtClean="0"/>
              <a:t>3</a:t>
            </a:fld>
            <a:endParaRPr lang="en-US" dirty="0"/>
          </a:p>
        </p:txBody>
      </p:sp>
    </p:spTree>
    <p:extLst>
      <p:ext uri="{BB962C8B-B14F-4D97-AF65-F5344CB8AC3E}">
        <p14:creationId xmlns:p14="http://schemas.microsoft.com/office/powerpoint/2010/main" val="26871459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58B64256-0847-0E43-8322-5E20E92606A0}" type="slidenum">
              <a:rPr lang="en-US" smtClean="0">
                <a:solidFill>
                  <a:prstClr val="black">
                    <a:tint val="75000"/>
                  </a:prstClr>
                </a:solidFill>
                <a:latin typeface="Calibri"/>
              </a:rPr>
              <a:pPr/>
              <a:t>4</a:t>
            </a:fld>
            <a:endParaRPr lang="en-US" dirty="0">
              <a:solidFill>
                <a:prstClr val="black">
                  <a:tint val="75000"/>
                </a:prstClr>
              </a:solidFill>
              <a:latin typeface="Calibri"/>
            </a:endParaRPr>
          </a:p>
        </p:txBody>
      </p:sp>
      <p:sp>
        <p:nvSpPr>
          <p:cNvPr id="2" name="Title 1"/>
          <p:cNvSpPr>
            <a:spLocks noGrp="1"/>
          </p:cNvSpPr>
          <p:nvPr>
            <p:ph type="title" idx="4294967295"/>
          </p:nvPr>
        </p:nvSpPr>
        <p:spPr>
          <a:xfrm>
            <a:off x="527177" y="787199"/>
            <a:ext cx="3687763" cy="1428750"/>
          </a:xfrm>
        </p:spPr>
        <p:txBody>
          <a:bodyPr anchor="t">
            <a:noAutofit/>
          </a:bodyPr>
          <a:lstStyle/>
          <a:p>
            <a:r>
              <a:rPr lang="en-US" sz="3600" dirty="0">
                <a:solidFill>
                  <a:srgbClr val="002060"/>
                </a:solidFill>
              </a:rPr>
              <a:t>Skills Tested</a:t>
            </a:r>
          </a:p>
        </p:txBody>
      </p:sp>
      <p:sp>
        <p:nvSpPr>
          <p:cNvPr id="14" name="Content Placeholder 2"/>
          <p:cNvSpPr>
            <a:spLocks noGrp="1"/>
          </p:cNvSpPr>
          <p:nvPr>
            <p:ph idx="4294967295"/>
          </p:nvPr>
        </p:nvSpPr>
        <p:spPr>
          <a:xfrm>
            <a:off x="5828778" y="728715"/>
            <a:ext cx="6363222" cy="2925760"/>
          </a:xfrm>
        </p:spPr>
        <p:txBody>
          <a:bodyPr/>
          <a:lstStyle/>
          <a:p>
            <a:pPr marL="0" indent="0">
              <a:lnSpc>
                <a:spcPct val="150000"/>
              </a:lnSpc>
              <a:buNone/>
            </a:pPr>
            <a:r>
              <a:rPr lang="en-US" sz="3500" dirty="0"/>
              <a:t>Reading Test</a:t>
            </a:r>
          </a:p>
          <a:p>
            <a:pPr marL="0" indent="0">
              <a:lnSpc>
                <a:spcPct val="150000"/>
              </a:lnSpc>
              <a:buNone/>
            </a:pPr>
            <a:r>
              <a:rPr lang="en-US" sz="3500" dirty="0"/>
              <a:t>Writing and Language Test</a:t>
            </a:r>
          </a:p>
          <a:p>
            <a:pPr marL="0" indent="0">
              <a:lnSpc>
                <a:spcPct val="150000"/>
              </a:lnSpc>
              <a:buNone/>
            </a:pPr>
            <a:r>
              <a:rPr lang="en-US" sz="3500" dirty="0"/>
              <a:t>Math Test</a:t>
            </a:r>
          </a:p>
        </p:txBody>
      </p:sp>
      <p:pic>
        <p:nvPicPr>
          <p:cNvPr id="3" name="Picture 2" descr="Icon of a book"/>
          <p:cNvPicPr>
            <a:picLocks noChangeAspect="1"/>
          </p:cNvPicPr>
          <p:nvPr/>
        </p:nvPicPr>
        <p:blipFill>
          <a:blip r:embed="rId3"/>
          <a:stretch>
            <a:fillRect/>
          </a:stretch>
        </p:blipFill>
        <p:spPr>
          <a:xfrm>
            <a:off x="4824088" y="888878"/>
            <a:ext cx="772302" cy="772302"/>
          </a:xfrm>
          <a:prstGeom prst="rect">
            <a:avLst/>
          </a:prstGeom>
        </p:spPr>
      </p:pic>
      <p:pic>
        <p:nvPicPr>
          <p:cNvPr id="9" name="Picture 8" descr="Icon of a pencil and paper"/>
          <p:cNvPicPr>
            <a:picLocks noChangeAspect="1"/>
          </p:cNvPicPr>
          <p:nvPr/>
        </p:nvPicPr>
        <p:blipFill>
          <a:blip r:embed="rId4"/>
          <a:stretch>
            <a:fillRect/>
          </a:stretch>
        </p:blipFill>
        <p:spPr>
          <a:xfrm>
            <a:off x="4824088" y="1805444"/>
            <a:ext cx="772302" cy="772302"/>
          </a:xfrm>
          <a:prstGeom prst="rect">
            <a:avLst/>
          </a:prstGeom>
        </p:spPr>
      </p:pic>
      <p:pic>
        <p:nvPicPr>
          <p:cNvPr id="6" name="Picture 5" descr="Icon of addition, subtraction, multiplication, and division signs"/>
          <p:cNvPicPr>
            <a:picLocks noChangeAspect="1"/>
          </p:cNvPicPr>
          <p:nvPr/>
        </p:nvPicPr>
        <p:blipFill>
          <a:blip r:embed="rId5"/>
          <a:stretch>
            <a:fillRect/>
          </a:stretch>
        </p:blipFill>
        <p:spPr>
          <a:xfrm>
            <a:off x="4824088" y="2722011"/>
            <a:ext cx="772302" cy="772302"/>
          </a:xfrm>
          <a:prstGeom prst="rect">
            <a:avLst/>
          </a:prstGeom>
        </p:spPr>
      </p:pic>
      <p:sp>
        <p:nvSpPr>
          <p:cNvPr id="12" name="Content Placeholder 1"/>
          <p:cNvSpPr txBox="1">
            <a:spLocks/>
          </p:cNvSpPr>
          <p:nvPr/>
        </p:nvSpPr>
        <p:spPr>
          <a:xfrm>
            <a:off x="5370286" y="3657597"/>
            <a:ext cx="6363222" cy="3063287"/>
          </a:xfrm>
          <a:prstGeom prst="rect">
            <a:avLst/>
          </a:prstGeom>
        </p:spPr>
        <p:txBody>
          <a:bodyPr lIns="0" tIns="228600" rIns="0" bIns="0"/>
          <a:lstStyle>
            <a:lvl1pPr marL="3429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1pPr>
            <a:lvl2pPr marL="8001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2pPr>
            <a:lvl3pPr marL="12573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3pPr>
            <a:lvl4pPr marL="17145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4pPr>
            <a:lvl5pPr marL="21717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Roboto"/>
              </a:rPr>
              <a:t>Each test assesses the academic skills that students developed over the years, primarily through coursework. </a:t>
            </a:r>
          </a:p>
          <a:p>
            <a:r>
              <a:rPr lang="en-US" sz="2400" dirty="0">
                <a:latin typeface="Roboto"/>
              </a:rPr>
              <a:t>These skills are considered essential for success in high school, college, and career. </a:t>
            </a:r>
          </a:p>
        </p:txBody>
      </p:sp>
    </p:spTree>
    <p:extLst>
      <p:ext uri="{BB962C8B-B14F-4D97-AF65-F5344CB8AC3E}">
        <p14:creationId xmlns:p14="http://schemas.microsoft.com/office/powerpoint/2010/main" val="297202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58B64256-0847-0E43-8322-5E20E92606A0}" type="slidenum">
              <a:rPr lang="en-US" smtClean="0">
                <a:solidFill>
                  <a:prstClr val="black">
                    <a:tint val="75000"/>
                  </a:prstClr>
                </a:solidFill>
                <a:latin typeface="Calibri"/>
              </a:rPr>
              <a:pPr/>
              <a:t>5</a:t>
            </a:fld>
            <a:endParaRPr lang="en-US" dirty="0">
              <a:solidFill>
                <a:prstClr val="black">
                  <a:tint val="75000"/>
                </a:prstClr>
              </a:solidFill>
              <a:latin typeface="Calibri"/>
            </a:endParaRPr>
          </a:p>
        </p:txBody>
      </p:sp>
      <p:sp>
        <p:nvSpPr>
          <p:cNvPr id="4" name="Content Placeholder 3"/>
          <p:cNvSpPr>
            <a:spLocks noGrp="1"/>
          </p:cNvSpPr>
          <p:nvPr>
            <p:ph idx="4294967295"/>
          </p:nvPr>
        </p:nvSpPr>
        <p:spPr>
          <a:xfrm>
            <a:off x="5685907" y="730249"/>
            <a:ext cx="6242374" cy="1975205"/>
          </a:xfrm>
        </p:spPr>
        <p:txBody>
          <a:bodyPr>
            <a:normAutofit fontScale="92500" lnSpcReduction="20000"/>
          </a:bodyPr>
          <a:lstStyle/>
          <a:p>
            <a:pPr>
              <a:spcBef>
                <a:spcPts val="1872"/>
              </a:spcBef>
            </a:pPr>
            <a:r>
              <a:rPr lang="en-US" sz="3200" dirty="0"/>
              <a:t>42 passage‐based questions;</a:t>
            </a:r>
            <a:r>
              <a:rPr lang="en-US" sz="3200" b="1" dirty="0"/>
              <a:t> </a:t>
            </a:r>
            <a:br>
              <a:rPr lang="en-US" sz="3200" b="1" dirty="0"/>
            </a:br>
            <a:r>
              <a:rPr lang="en-US" sz="3200" dirty="0">
                <a:latin typeface="Roboto"/>
              </a:rPr>
              <a:t>55 minutes </a:t>
            </a:r>
            <a:endParaRPr lang="en-US" sz="3200" b="1" dirty="0">
              <a:latin typeface="Roboto"/>
            </a:endParaRPr>
          </a:p>
          <a:p>
            <a:pPr>
              <a:spcBef>
                <a:spcPts val="1872"/>
              </a:spcBef>
            </a:pPr>
            <a:r>
              <a:rPr lang="en-US" sz="3200" dirty="0"/>
              <a:t>4 single passages and </a:t>
            </a:r>
            <a:br>
              <a:rPr lang="en-US" sz="3200" dirty="0"/>
            </a:br>
            <a:r>
              <a:rPr lang="en-US" sz="3200" dirty="0"/>
              <a:t>1 pair of passages </a:t>
            </a:r>
            <a:endParaRPr lang="en-US" sz="3200" dirty="0">
              <a:latin typeface="Roboto"/>
            </a:endParaRPr>
          </a:p>
        </p:txBody>
      </p:sp>
      <p:sp>
        <p:nvSpPr>
          <p:cNvPr id="2" name="Title 1"/>
          <p:cNvSpPr>
            <a:spLocks noGrp="1"/>
          </p:cNvSpPr>
          <p:nvPr>
            <p:ph type="title" idx="4294967295"/>
          </p:nvPr>
        </p:nvSpPr>
        <p:spPr>
          <a:xfrm>
            <a:off x="338666" y="730250"/>
            <a:ext cx="5208589" cy="987425"/>
          </a:xfrm>
        </p:spPr>
        <p:txBody>
          <a:bodyPr anchor="t">
            <a:noAutofit/>
          </a:bodyPr>
          <a:lstStyle/>
          <a:p>
            <a:r>
              <a:rPr lang="en-US" sz="3600" dirty="0">
                <a:solidFill>
                  <a:srgbClr val="002060"/>
                </a:solidFill>
              </a:rPr>
              <a:t>Reading </a:t>
            </a:r>
            <a:br>
              <a:rPr lang="en-US" sz="3600" dirty="0">
                <a:solidFill>
                  <a:srgbClr val="002060"/>
                </a:solidFill>
              </a:rPr>
            </a:br>
            <a:r>
              <a:rPr lang="en-US" sz="3600" dirty="0">
                <a:solidFill>
                  <a:srgbClr val="002060"/>
                </a:solidFill>
              </a:rPr>
              <a:t>Test</a:t>
            </a:r>
          </a:p>
        </p:txBody>
      </p:sp>
      <p:pic>
        <p:nvPicPr>
          <p:cNvPr id="3" name="Picture 2" descr="Icon of a book"/>
          <p:cNvPicPr>
            <a:picLocks noChangeAspect="1"/>
          </p:cNvPicPr>
          <p:nvPr/>
        </p:nvPicPr>
        <p:blipFill>
          <a:blip r:embed="rId3">
            <a:alphaModFix amt="50000"/>
          </a:blip>
          <a:stretch>
            <a:fillRect/>
          </a:stretch>
        </p:blipFill>
        <p:spPr>
          <a:xfrm>
            <a:off x="478505" y="4814663"/>
            <a:ext cx="1485602" cy="1485602"/>
          </a:xfrm>
          <a:prstGeom prst="rect">
            <a:avLst/>
          </a:prstGeom>
        </p:spPr>
      </p:pic>
      <p:sp>
        <p:nvSpPr>
          <p:cNvPr id="7" name="Rectangle 6" descr="Decorative"/>
          <p:cNvSpPr/>
          <p:nvPr/>
        </p:nvSpPr>
        <p:spPr>
          <a:xfrm>
            <a:off x="5685907" y="2883297"/>
            <a:ext cx="5636028" cy="337142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1"/>
          <p:cNvSpPr txBox="1">
            <a:spLocks/>
          </p:cNvSpPr>
          <p:nvPr/>
        </p:nvSpPr>
        <p:spPr>
          <a:xfrm>
            <a:off x="5998642" y="3075607"/>
            <a:ext cx="5146339" cy="2808965"/>
          </a:xfrm>
          <a:prstGeom prst="rect">
            <a:avLst/>
          </a:prstGeom>
        </p:spPr>
        <p:txBody>
          <a:bodyPr lIns="0" tIns="0" rIns="0" bIns="0"/>
          <a:lstStyle>
            <a:lvl1pPr marL="3429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1pPr>
            <a:lvl2pPr marL="8001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2pPr>
            <a:lvl3pPr marL="12573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3pPr>
            <a:lvl4pPr marL="17145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4pPr>
            <a:lvl5pPr marL="21717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latin typeface="Roboto"/>
              </a:rPr>
              <a:t>Quick Facts</a:t>
            </a:r>
            <a:endParaRPr lang="en-US" sz="1800" dirty="0"/>
          </a:p>
          <a:p>
            <a:r>
              <a:rPr lang="en-US" sz="1800" dirty="0">
                <a:latin typeface="Roboto"/>
              </a:rPr>
              <a:t>All questions are multiple choice and based on passages. </a:t>
            </a:r>
          </a:p>
          <a:p>
            <a:pPr>
              <a:spcBef>
                <a:spcPts val="1032"/>
              </a:spcBef>
            </a:pPr>
            <a:r>
              <a:rPr lang="en-US" sz="1800" dirty="0">
                <a:latin typeface="Roboto"/>
              </a:rPr>
              <a:t>Some passages are paired with other passages or informational graphics such as charts, graphs, and tables. </a:t>
            </a:r>
          </a:p>
          <a:p>
            <a:pPr>
              <a:spcBef>
                <a:spcPts val="1032"/>
              </a:spcBef>
            </a:pPr>
            <a:r>
              <a:rPr lang="en-US" sz="1800" dirty="0">
                <a:latin typeface="Roboto"/>
              </a:rPr>
              <a:t>No mathematical computation is required.</a:t>
            </a:r>
          </a:p>
          <a:p>
            <a:pPr>
              <a:spcBef>
                <a:spcPts val="1032"/>
              </a:spcBef>
            </a:pPr>
            <a:r>
              <a:rPr lang="en-US" sz="1800" dirty="0">
                <a:latin typeface="Roboto"/>
              </a:rPr>
              <a:t>Prior topic-specific knowledge is never tested.  </a:t>
            </a:r>
          </a:p>
        </p:txBody>
      </p:sp>
    </p:spTree>
    <p:extLst>
      <p:ext uri="{BB962C8B-B14F-4D97-AF65-F5344CB8AC3E}">
        <p14:creationId xmlns:p14="http://schemas.microsoft.com/office/powerpoint/2010/main" val="348455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solidFill>
                  <a:srgbClr val="002060"/>
                </a:solidFill>
              </a:rPr>
              <a:t>Reading </a:t>
            </a:r>
            <a:br>
              <a:rPr lang="en-US" sz="3600" dirty="0">
                <a:solidFill>
                  <a:srgbClr val="002060"/>
                </a:solidFill>
              </a:rPr>
            </a:br>
            <a:r>
              <a:rPr lang="en-US" sz="3600" dirty="0">
                <a:solidFill>
                  <a:srgbClr val="002060"/>
                </a:solidFill>
              </a:rPr>
              <a:t>Test </a:t>
            </a:r>
          </a:p>
        </p:txBody>
      </p:sp>
      <p:pic>
        <p:nvPicPr>
          <p:cNvPr id="7" name="Picture 6" descr="Icon of a book"/>
          <p:cNvPicPr>
            <a:picLocks noChangeAspect="1"/>
          </p:cNvPicPr>
          <p:nvPr/>
        </p:nvPicPr>
        <p:blipFill>
          <a:blip r:embed="rId2">
            <a:alphaModFix amt="50000"/>
          </a:blip>
          <a:stretch>
            <a:fillRect/>
          </a:stretch>
        </p:blipFill>
        <p:spPr>
          <a:xfrm>
            <a:off x="478505" y="4442014"/>
            <a:ext cx="1485602" cy="1485602"/>
          </a:xfrm>
          <a:prstGeom prst="rect">
            <a:avLst/>
          </a:prstGeom>
        </p:spPr>
      </p:pic>
      <p:sp>
        <p:nvSpPr>
          <p:cNvPr id="6" name="Content Placeholder 5"/>
          <p:cNvSpPr>
            <a:spLocks noGrp="1"/>
          </p:cNvSpPr>
          <p:nvPr>
            <p:ph idx="1"/>
          </p:nvPr>
        </p:nvSpPr>
        <p:spPr/>
        <p:txBody>
          <a:bodyPr>
            <a:normAutofit fontScale="92500" lnSpcReduction="20000"/>
          </a:bodyPr>
          <a:lstStyle/>
          <a:p>
            <a:pPr marL="0" indent="0">
              <a:buNone/>
            </a:pPr>
            <a:r>
              <a:rPr lang="en-US" sz="2800" b="1" dirty="0">
                <a:solidFill>
                  <a:schemeClr val="accent1"/>
                </a:solidFill>
              </a:rPr>
              <a:t>What to Expect</a:t>
            </a:r>
          </a:p>
          <a:p>
            <a:pPr marL="0" indent="0">
              <a:buNone/>
            </a:pPr>
            <a:r>
              <a:rPr lang="en-US" sz="2200" dirty="0"/>
              <a:t>The Reading Test always includes:</a:t>
            </a:r>
            <a:endParaRPr lang="en-US" sz="2200" b="1" dirty="0">
              <a:solidFill>
                <a:schemeClr val="accent1"/>
              </a:solidFill>
            </a:endParaRPr>
          </a:p>
          <a:p>
            <a:pPr>
              <a:spcBef>
                <a:spcPts val="1872"/>
              </a:spcBef>
            </a:pPr>
            <a:r>
              <a:rPr lang="en-US" sz="2200" dirty="0"/>
              <a:t>One passage from a classic or contemporary work of U.S. or world literature </a:t>
            </a:r>
          </a:p>
          <a:p>
            <a:pPr>
              <a:spcBef>
                <a:spcPts val="1872"/>
              </a:spcBef>
            </a:pPr>
            <a:r>
              <a:rPr lang="en-US" sz="2200" dirty="0"/>
              <a:t>One passage or a pair of passages from either a U.S. founding document or a text in the great global conversation they inspired. The U.S. Constitution or a speech by Nelson Mandela, for example </a:t>
            </a:r>
          </a:p>
          <a:p>
            <a:pPr>
              <a:spcBef>
                <a:spcPts val="1872"/>
              </a:spcBef>
            </a:pPr>
            <a:r>
              <a:rPr lang="en-US" sz="2200" dirty="0"/>
              <a:t>A selection about economics, psychology, sociology, or some other social science</a:t>
            </a:r>
          </a:p>
          <a:p>
            <a:pPr>
              <a:spcBef>
                <a:spcPts val="1872"/>
              </a:spcBef>
            </a:pPr>
            <a:r>
              <a:rPr lang="en-US" sz="2200" dirty="0"/>
              <a:t>Two science passages (or one passage and one passage pair) that examine foundational concepts and developments in Earth science, biology, chemistry, or physics </a:t>
            </a:r>
            <a:endParaRPr lang="en-US" sz="2200" dirty="0">
              <a:latin typeface="Roboto"/>
            </a:endParaRPr>
          </a:p>
        </p:txBody>
      </p:sp>
      <p:sp>
        <p:nvSpPr>
          <p:cNvPr id="3" name="Slide Number Placeholder 2"/>
          <p:cNvSpPr>
            <a:spLocks noGrp="1"/>
          </p:cNvSpPr>
          <p:nvPr>
            <p:ph type="sldNum" sz="quarter" idx="12"/>
          </p:nvPr>
        </p:nvSpPr>
        <p:spPr/>
        <p:txBody>
          <a:bodyPr/>
          <a:lstStyle/>
          <a:p>
            <a:fld id="{017ED8CA-143E-8B40-B3C8-0174DDF149EE}" type="slidenum">
              <a:rPr lang="en-US" smtClean="0"/>
              <a:t>6</a:t>
            </a:fld>
            <a:endParaRPr lang="en-US" dirty="0"/>
          </a:p>
        </p:txBody>
      </p:sp>
    </p:spTree>
    <p:extLst>
      <p:ext uri="{BB962C8B-B14F-4D97-AF65-F5344CB8AC3E}">
        <p14:creationId xmlns:p14="http://schemas.microsoft.com/office/powerpoint/2010/main" val="19519264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58B64256-0847-0E43-8322-5E20E92606A0}" type="slidenum">
              <a:rPr lang="en-US" smtClean="0">
                <a:solidFill>
                  <a:prstClr val="black">
                    <a:tint val="75000"/>
                  </a:prstClr>
                </a:solidFill>
                <a:latin typeface="Calibri"/>
              </a:rPr>
              <a:pPr/>
              <a:t>7</a:t>
            </a:fld>
            <a:endParaRPr lang="en-US" dirty="0">
              <a:solidFill>
                <a:prstClr val="black">
                  <a:tint val="75000"/>
                </a:prstClr>
              </a:solidFill>
              <a:latin typeface="Calibri"/>
            </a:endParaRPr>
          </a:p>
        </p:txBody>
      </p:sp>
      <p:sp>
        <p:nvSpPr>
          <p:cNvPr id="2" name="Title 1"/>
          <p:cNvSpPr>
            <a:spLocks noGrp="1"/>
          </p:cNvSpPr>
          <p:nvPr>
            <p:ph type="title" idx="4294967295"/>
          </p:nvPr>
        </p:nvSpPr>
        <p:spPr>
          <a:xfrm>
            <a:off x="478505" y="676125"/>
            <a:ext cx="3687763" cy="1428750"/>
          </a:xfrm>
        </p:spPr>
        <p:txBody>
          <a:bodyPr anchor="t">
            <a:noAutofit/>
          </a:bodyPr>
          <a:lstStyle/>
          <a:p>
            <a:r>
              <a:rPr lang="en-US" sz="3600" dirty="0">
                <a:solidFill>
                  <a:srgbClr val="002060"/>
                </a:solidFill>
              </a:rPr>
              <a:t>Writing and Language </a:t>
            </a:r>
            <a:br>
              <a:rPr lang="en-US" sz="3600" dirty="0">
                <a:solidFill>
                  <a:srgbClr val="002060"/>
                </a:solidFill>
              </a:rPr>
            </a:br>
            <a:r>
              <a:rPr lang="en-US" sz="3600" dirty="0">
                <a:solidFill>
                  <a:srgbClr val="002060"/>
                </a:solidFill>
              </a:rPr>
              <a:t>Test</a:t>
            </a:r>
          </a:p>
        </p:txBody>
      </p:sp>
      <p:sp>
        <p:nvSpPr>
          <p:cNvPr id="4" name="Content Placeholder 3"/>
          <p:cNvSpPr>
            <a:spLocks noGrp="1"/>
          </p:cNvSpPr>
          <p:nvPr>
            <p:ph idx="4294967295"/>
          </p:nvPr>
        </p:nvSpPr>
        <p:spPr>
          <a:xfrm>
            <a:off x="5376863" y="560388"/>
            <a:ext cx="6815137" cy="2541587"/>
          </a:xfrm>
        </p:spPr>
        <p:txBody>
          <a:bodyPr/>
          <a:lstStyle/>
          <a:p>
            <a:pPr>
              <a:spcBef>
                <a:spcPts val="1872"/>
              </a:spcBef>
            </a:pPr>
            <a:r>
              <a:rPr lang="en-US" sz="3200" dirty="0"/>
              <a:t>40 passage‐based questions;</a:t>
            </a:r>
            <a:r>
              <a:rPr lang="en-US" sz="3200" b="1" dirty="0"/>
              <a:t> </a:t>
            </a:r>
            <a:br>
              <a:rPr lang="en-US" sz="3200" b="1" dirty="0"/>
            </a:br>
            <a:r>
              <a:rPr lang="en-US" sz="3200" dirty="0">
                <a:latin typeface="Roboto"/>
              </a:rPr>
              <a:t>30 minutes </a:t>
            </a:r>
            <a:endParaRPr lang="en-US" sz="3200" b="1" dirty="0">
              <a:latin typeface="Roboto"/>
            </a:endParaRPr>
          </a:p>
          <a:p>
            <a:pPr>
              <a:spcBef>
                <a:spcPts val="1872"/>
              </a:spcBef>
            </a:pPr>
            <a:r>
              <a:rPr lang="en-US" sz="3200" dirty="0"/>
              <a:t>4 passages </a:t>
            </a:r>
            <a:endParaRPr lang="en-US" sz="3200" dirty="0">
              <a:latin typeface="Roboto"/>
            </a:endParaRPr>
          </a:p>
        </p:txBody>
      </p:sp>
      <p:pic>
        <p:nvPicPr>
          <p:cNvPr id="10" name="Picture 9" descr="Icon of a pencil and paper"/>
          <p:cNvPicPr>
            <a:picLocks noChangeAspect="1"/>
          </p:cNvPicPr>
          <p:nvPr/>
        </p:nvPicPr>
        <p:blipFill>
          <a:blip r:embed="rId2">
            <a:alphaModFix amt="50000"/>
          </a:blip>
          <a:stretch>
            <a:fillRect/>
          </a:stretch>
        </p:blipFill>
        <p:spPr>
          <a:xfrm>
            <a:off x="478505" y="4442014"/>
            <a:ext cx="1485602" cy="1485602"/>
          </a:xfrm>
          <a:prstGeom prst="rect">
            <a:avLst/>
          </a:prstGeom>
        </p:spPr>
      </p:pic>
      <p:sp>
        <p:nvSpPr>
          <p:cNvPr id="7" name="Rectangle 6" descr="Decorative"/>
          <p:cNvSpPr/>
          <p:nvPr/>
        </p:nvSpPr>
        <p:spPr>
          <a:xfrm>
            <a:off x="4767263" y="2854002"/>
            <a:ext cx="6815137" cy="3343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1"/>
          <p:cNvSpPr txBox="1">
            <a:spLocks/>
          </p:cNvSpPr>
          <p:nvPr/>
        </p:nvSpPr>
        <p:spPr>
          <a:xfrm>
            <a:off x="5079999" y="3085389"/>
            <a:ext cx="6223000" cy="2476187"/>
          </a:xfrm>
          <a:prstGeom prst="rect">
            <a:avLst/>
          </a:prstGeom>
        </p:spPr>
        <p:txBody>
          <a:bodyPr lIns="0" tIns="0" rIns="0" bIns="0"/>
          <a:lstStyle>
            <a:lvl1pPr marL="3429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1pPr>
            <a:lvl2pPr marL="8001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2pPr>
            <a:lvl3pPr marL="12573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3pPr>
            <a:lvl4pPr marL="17145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4pPr>
            <a:lvl5pPr marL="21717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latin typeface="Roboto"/>
              </a:rPr>
              <a:t>Quick Facts</a:t>
            </a:r>
            <a:endParaRPr lang="en-US" sz="2000" dirty="0"/>
          </a:p>
          <a:p>
            <a:pPr>
              <a:spcBef>
                <a:spcPts val="1032"/>
              </a:spcBef>
            </a:pPr>
            <a:r>
              <a:rPr lang="en-US" sz="1800" dirty="0">
                <a:latin typeface="Roboto"/>
              </a:rPr>
              <a:t>All questions are multiple choice and based on passages. </a:t>
            </a:r>
            <a:endParaRPr lang="en-US" sz="1800" dirty="0"/>
          </a:p>
          <a:p>
            <a:pPr>
              <a:spcBef>
                <a:spcPts val="1032"/>
              </a:spcBef>
            </a:pPr>
            <a:r>
              <a:rPr lang="en-US" sz="1800" dirty="0">
                <a:latin typeface="Roboto"/>
              </a:rPr>
              <a:t>Some passages are paired with informational graphics such as charts, graphs, and tables. </a:t>
            </a:r>
            <a:endParaRPr lang="en-US" sz="1800" dirty="0"/>
          </a:p>
          <a:p>
            <a:pPr>
              <a:spcBef>
                <a:spcPts val="1032"/>
              </a:spcBef>
            </a:pPr>
            <a:r>
              <a:rPr lang="en-US" sz="1800" dirty="0">
                <a:latin typeface="Roboto"/>
              </a:rPr>
              <a:t>No mathematical computation is required. </a:t>
            </a:r>
          </a:p>
          <a:p>
            <a:pPr>
              <a:spcBef>
                <a:spcPts val="1032"/>
              </a:spcBef>
            </a:pPr>
            <a:r>
              <a:rPr lang="en-US" sz="1800" dirty="0">
                <a:latin typeface="Roboto"/>
              </a:rPr>
              <a:t>Prior topic-specific knowledge is never tested.  </a:t>
            </a:r>
          </a:p>
          <a:p>
            <a:pPr>
              <a:spcBef>
                <a:spcPts val="1032"/>
              </a:spcBef>
            </a:pPr>
            <a:r>
              <a:rPr lang="en-US" sz="1800" dirty="0">
                <a:latin typeface="Roboto"/>
              </a:rPr>
              <a:t>The Writing and Language Test is part of the Evidence-Based Reading and Writing section.</a:t>
            </a:r>
          </a:p>
          <a:p>
            <a:pPr>
              <a:spcBef>
                <a:spcPts val="1032"/>
              </a:spcBef>
            </a:pPr>
            <a:endParaRPr lang="en-US" sz="1800" dirty="0">
              <a:latin typeface="Roboto"/>
            </a:endParaRPr>
          </a:p>
        </p:txBody>
      </p:sp>
    </p:spTree>
    <p:extLst>
      <p:ext uri="{BB962C8B-B14F-4D97-AF65-F5344CB8AC3E}">
        <p14:creationId xmlns:p14="http://schemas.microsoft.com/office/powerpoint/2010/main" val="2388042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solidFill>
                  <a:srgbClr val="002060"/>
                </a:solidFill>
              </a:rPr>
              <a:t>Writing and Language </a:t>
            </a:r>
            <a:br>
              <a:rPr lang="en-US" sz="3600" dirty="0">
                <a:solidFill>
                  <a:srgbClr val="002060"/>
                </a:solidFill>
              </a:rPr>
            </a:br>
            <a:r>
              <a:rPr lang="en-US" sz="3600" dirty="0">
                <a:solidFill>
                  <a:srgbClr val="002060"/>
                </a:solidFill>
              </a:rPr>
              <a:t>Test</a:t>
            </a:r>
            <a:r>
              <a:rPr lang="en-US" sz="3200" kern="1200" baseline="0" dirty="0">
                <a:solidFill>
                  <a:srgbClr val="002060"/>
                </a:solidFill>
                <a:effectLst/>
              </a:rPr>
              <a:t> </a:t>
            </a:r>
            <a:endParaRPr lang="en-US" sz="3600" dirty="0">
              <a:solidFill>
                <a:srgbClr val="002060"/>
              </a:solidFill>
            </a:endParaRPr>
          </a:p>
        </p:txBody>
      </p:sp>
      <p:pic>
        <p:nvPicPr>
          <p:cNvPr id="8" name="Picture 7" descr="Icon of a pencil and paper"/>
          <p:cNvPicPr>
            <a:picLocks noChangeAspect="1"/>
          </p:cNvPicPr>
          <p:nvPr/>
        </p:nvPicPr>
        <p:blipFill>
          <a:blip r:embed="rId2">
            <a:alphaModFix amt="50000"/>
          </a:blip>
          <a:stretch>
            <a:fillRect/>
          </a:stretch>
        </p:blipFill>
        <p:spPr>
          <a:xfrm>
            <a:off x="478505" y="4442014"/>
            <a:ext cx="1485602" cy="1485602"/>
          </a:xfrm>
          <a:prstGeom prst="rect">
            <a:avLst/>
          </a:prstGeom>
        </p:spPr>
      </p:pic>
      <p:sp>
        <p:nvSpPr>
          <p:cNvPr id="6" name="Content Placeholder 5"/>
          <p:cNvSpPr>
            <a:spLocks noGrp="1"/>
          </p:cNvSpPr>
          <p:nvPr>
            <p:ph idx="1"/>
          </p:nvPr>
        </p:nvSpPr>
        <p:spPr/>
        <p:txBody>
          <a:bodyPr/>
          <a:lstStyle/>
          <a:p>
            <a:pPr marL="0" indent="0">
              <a:buNone/>
            </a:pPr>
            <a:r>
              <a:rPr lang="en-US" sz="3200" b="1" dirty="0">
                <a:solidFill>
                  <a:schemeClr val="accent1"/>
                </a:solidFill>
              </a:rPr>
              <a:t>What to Expect</a:t>
            </a:r>
          </a:p>
          <a:p>
            <a:pPr marL="0" indent="0">
              <a:spcBef>
                <a:spcPts val="1872"/>
              </a:spcBef>
              <a:buNone/>
            </a:pPr>
            <a:r>
              <a:rPr lang="en-US" sz="3200" dirty="0"/>
              <a:t>The Writing and Language Test puts students in the active role of an editor who is improving a written passage. Most questions ask students to decide which, if any, of the three alternatives to an underlined part of a passage most improves it. </a:t>
            </a:r>
            <a:endParaRPr lang="en-US" sz="3200" dirty="0">
              <a:latin typeface="Roboto"/>
            </a:endParaRPr>
          </a:p>
        </p:txBody>
      </p:sp>
      <p:sp>
        <p:nvSpPr>
          <p:cNvPr id="3" name="Slide Number Placeholder 2"/>
          <p:cNvSpPr>
            <a:spLocks noGrp="1"/>
          </p:cNvSpPr>
          <p:nvPr>
            <p:ph type="sldNum" sz="quarter" idx="12"/>
          </p:nvPr>
        </p:nvSpPr>
        <p:spPr/>
        <p:txBody>
          <a:bodyPr/>
          <a:lstStyle/>
          <a:p>
            <a:fld id="{017ED8CA-143E-8B40-B3C8-0174DDF149EE}" type="slidenum">
              <a:rPr lang="en-US" smtClean="0"/>
              <a:t>8</a:t>
            </a:fld>
            <a:endParaRPr lang="en-US" dirty="0"/>
          </a:p>
        </p:txBody>
      </p:sp>
    </p:spTree>
    <p:extLst>
      <p:ext uri="{BB962C8B-B14F-4D97-AF65-F5344CB8AC3E}">
        <p14:creationId xmlns:p14="http://schemas.microsoft.com/office/powerpoint/2010/main" val="7163417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58B64256-0847-0E43-8322-5E20E92606A0}" type="slidenum">
              <a:rPr lang="en-US" smtClean="0">
                <a:solidFill>
                  <a:prstClr val="black">
                    <a:tint val="75000"/>
                  </a:prstClr>
                </a:solidFill>
                <a:latin typeface="Calibri"/>
              </a:rPr>
              <a:pPr/>
              <a:t>9</a:t>
            </a:fld>
            <a:endParaRPr lang="en-US" dirty="0">
              <a:solidFill>
                <a:prstClr val="black">
                  <a:tint val="75000"/>
                </a:prstClr>
              </a:solidFill>
              <a:latin typeface="Calibri"/>
            </a:endParaRPr>
          </a:p>
        </p:txBody>
      </p:sp>
      <p:sp>
        <p:nvSpPr>
          <p:cNvPr id="2" name="Title 1"/>
          <p:cNvSpPr>
            <a:spLocks noGrp="1"/>
          </p:cNvSpPr>
          <p:nvPr>
            <p:ph type="title" idx="4294967295"/>
          </p:nvPr>
        </p:nvSpPr>
        <p:spPr>
          <a:xfrm>
            <a:off x="423488" y="687839"/>
            <a:ext cx="4343775" cy="1498600"/>
          </a:xfrm>
        </p:spPr>
        <p:txBody>
          <a:bodyPr anchor="t">
            <a:noAutofit/>
          </a:bodyPr>
          <a:lstStyle/>
          <a:p>
            <a:r>
              <a:rPr lang="en-US" sz="3600" dirty="0">
                <a:solidFill>
                  <a:srgbClr val="002060"/>
                </a:solidFill>
              </a:rPr>
              <a:t>Math</a:t>
            </a:r>
            <a:br>
              <a:rPr lang="en-US" sz="3600" dirty="0">
                <a:solidFill>
                  <a:srgbClr val="002060"/>
                </a:solidFill>
              </a:rPr>
            </a:br>
            <a:r>
              <a:rPr lang="en-US" sz="3600" dirty="0">
                <a:solidFill>
                  <a:srgbClr val="002060"/>
                </a:solidFill>
              </a:rPr>
              <a:t>Test</a:t>
            </a:r>
          </a:p>
        </p:txBody>
      </p:sp>
      <p:sp>
        <p:nvSpPr>
          <p:cNvPr id="4" name="Content Placeholder 3"/>
          <p:cNvSpPr>
            <a:spLocks noGrp="1"/>
          </p:cNvSpPr>
          <p:nvPr>
            <p:ph type="body" idx="4294967295"/>
          </p:nvPr>
        </p:nvSpPr>
        <p:spPr>
          <a:xfrm>
            <a:off x="4767262" y="635002"/>
            <a:ext cx="6815137" cy="2544287"/>
          </a:xfrm>
        </p:spPr>
        <p:txBody>
          <a:bodyPr>
            <a:normAutofit/>
          </a:bodyPr>
          <a:lstStyle/>
          <a:p>
            <a:pPr>
              <a:spcBef>
                <a:spcPts val="1872"/>
              </a:spcBef>
            </a:pPr>
            <a:r>
              <a:rPr lang="en-US" sz="3200" dirty="0"/>
              <a:t>2 test sections; </a:t>
            </a:r>
            <a:r>
              <a:rPr lang="en-US" sz="3200" dirty="0">
                <a:latin typeface="Roboto" panose="02000000000000000000" pitchFamily="2" charset="0"/>
                <a:ea typeface="Roboto" panose="02000000000000000000" pitchFamily="2" charset="0"/>
                <a:cs typeface="Roboto" panose="02000000000000000000" pitchFamily="2" charset="0"/>
              </a:rPr>
              <a:t>60 minutes</a:t>
            </a:r>
          </a:p>
          <a:p>
            <a:pPr>
              <a:spcBef>
                <a:spcPts val="1872"/>
              </a:spcBef>
            </a:pPr>
            <a:r>
              <a:rPr lang="en-US" sz="3200" dirty="0"/>
              <a:t>38 questions  </a:t>
            </a:r>
            <a:br>
              <a:rPr lang="en-US" sz="3200" dirty="0"/>
            </a:br>
            <a:r>
              <a:rPr lang="en-US" sz="3200" dirty="0">
                <a:latin typeface="Roboto"/>
              </a:rPr>
              <a:t>(31 multiple choice, 7 grid-ins)</a:t>
            </a:r>
          </a:p>
        </p:txBody>
      </p:sp>
      <p:pic>
        <p:nvPicPr>
          <p:cNvPr id="6" name="Picture 5" descr="Icon of addition, subtraction, multiplication, and division signs"/>
          <p:cNvPicPr>
            <a:picLocks noChangeAspect="1"/>
          </p:cNvPicPr>
          <p:nvPr/>
        </p:nvPicPr>
        <p:blipFill>
          <a:blip r:embed="rId2">
            <a:alphaModFix amt="50000"/>
          </a:blip>
          <a:stretch>
            <a:fillRect/>
          </a:stretch>
        </p:blipFill>
        <p:spPr>
          <a:xfrm>
            <a:off x="478505" y="4442014"/>
            <a:ext cx="1485602" cy="1485602"/>
          </a:xfrm>
          <a:prstGeom prst="rect">
            <a:avLst/>
          </a:prstGeom>
        </p:spPr>
      </p:pic>
      <p:sp>
        <p:nvSpPr>
          <p:cNvPr id="7" name="Rectangle 6" descr="Decorative"/>
          <p:cNvSpPr/>
          <p:nvPr/>
        </p:nvSpPr>
        <p:spPr>
          <a:xfrm>
            <a:off x="4767263" y="3410857"/>
            <a:ext cx="6815137" cy="281214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1"/>
          <p:cNvSpPr txBox="1">
            <a:spLocks/>
          </p:cNvSpPr>
          <p:nvPr/>
        </p:nvSpPr>
        <p:spPr>
          <a:xfrm>
            <a:off x="5079999" y="3642244"/>
            <a:ext cx="6223000" cy="2476187"/>
          </a:xfrm>
          <a:prstGeom prst="rect">
            <a:avLst/>
          </a:prstGeom>
        </p:spPr>
        <p:txBody>
          <a:bodyPr lIns="0" tIns="0" rIns="0" bIns="0"/>
          <a:lstStyle>
            <a:lvl1pPr marL="3429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1pPr>
            <a:lvl2pPr marL="8001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2pPr>
            <a:lvl3pPr marL="12573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3pPr>
            <a:lvl4pPr marL="17145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4pPr>
            <a:lvl5pPr marL="21717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latin typeface="Roboto"/>
              </a:rPr>
              <a:t>Quick Facts</a:t>
            </a:r>
            <a:endParaRPr lang="en-US" sz="1800" dirty="0"/>
          </a:p>
          <a:p>
            <a:r>
              <a:rPr lang="en-US" sz="1800" dirty="0">
                <a:latin typeface="Roboto"/>
              </a:rPr>
              <a:t>Most math questions will be multiple choice, but some will be student-produced responses (grid-ins).  </a:t>
            </a:r>
          </a:p>
          <a:p>
            <a:pPr>
              <a:spcBef>
                <a:spcPts val="1032"/>
              </a:spcBef>
            </a:pPr>
            <a:r>
              <a:rPr lang="en-US" sz="1800" dirty="0">
                <a:latin typeface="Roboto"/>
              </a:rPr>
              <a:t>The Math Test is divided into two portions: </a:t>
            </a:r>
            <a:br>
              <a:rPr lang="en-US" sz="1800" dirty="0">
                <a:latin typeface="Roboto"/>
              </a:rPr>
            </a:br>
            <a:r>
              <a:rPr lang="en-US" sz="1800" dirty="0">
                <a:latin typeface="Roboto"/>
              </a:rPr>
              <a:t>Math Test – Calculator and Math Test – No Calculator.</a:t>
            </a:r>
          </a:p>
          <a:p>
            <a:pPr>
              <a:spcBef>
                <a:spcPts val="1032"/>
              </a:spcBef>
            </a:pPr>
            <a:r>
              <a:rPr lang="en-US" sz="1800" dirty="0">
                <a:latin typeface="Roboto"/>
              </a:rPr>
              <a:t>Some parts of the test will present a scenario and then ask several questions about it.</a:t>
            </a:r>
          </a:p>
          <a:p>
            <a:pPr>
              <a:spcBef>
                <a:spcPts val="1032"/>
              </a:spcBef>
            </a:pPr>
            <a:endParaRPr lang="en-US" sz="1800" dirty="0">
              <a:latin typeface="Roboto"/>
            </a:endParaRPr>
          </a:p>
        </p:txBody>
      </p:sp>
    </p:spTree>
    <p:extLst>
      <p:ext uri="{BB962C8B-B14F-4D97-AF65-F5344CB8AC3E}">
        <p14:creationId xmlns:p14="http://schemas.microsoft.com/office/powerpoint/2010/main" val="78941870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1234</Words>
  <Application>Microsoft Office PowerPoint</Application>
  <PresentationFormat>Widescreen</PresentationFormat>
  <Paragraphs>173</Paragraphs>
  <Slides>21</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Arial</vt:lpstr>
      <vt:lpstr>Arial Unicode MS</vt:lpstr>
      <vt:lpstr>Calibri</vt:lpstr>
      <vt:lpstr>Gill Sans MT</vt:lpstr>
      <vt:lpstr>Roboto</vt:lpstr>
      <vt:lpstr>Roboto Medium</vt:lpstr>
      <vt:lpstr>Roboto Slab</vt:lpstr>
      <vt:lpstr>Roboto Slab </vt:lpstr>
      <vt:lpstr>Roboto Slab Regular</vt:lpstr>
      <vt:lpstr>Verdana Bold</vt:lpstr>
      <vt:lpstr>Wingdings</vt:lpstr>
      <vt:lpstr>Wingdings 2</vt:lpstr>
      <vt:lpstr>Dividend</vt:lpstr>
      <vt:lpstr>Prepare for the 2018-19 PSAT™ 8/9</vt:lpstr>
      <vt:lpstr>Some  Key Facts</vt:lpstr>
      <vt:lpstr>Benefits of the PSAT 8/9</vt:lpstr>
      <vt:lpstr>Skills Tested</vt:lpstr>
      <vt:lpstr>Reading  Test</vt:lpstr>
      <vt:lpstr>Reading  Test </vt:lpstr>
      <vt:lpstr>Writing and Language  Test</vt:lpstr>
      <vt:lpstr>Writing and Language  Test </vt:lpstr>
      <vt:lpstr>Math Test</vt:lpstr>
      <vt:lpstr>Math Test </vt:lpstr>
      <vt:lpstr>Math Section</vt:lpstr>
      <vt:lpstr>Math Section </vt:lpstr>
      <vt:lpstr>How Does the PSAT 8/9  Connect to the  PSAT 10, the PSAT/NMSQT, and the SAT?</vt:lpstr>
      <vt:lpstr>Longitudinal  Progress Monitoring</vt:lpstr>
      <vt:lpstr>SAT College and Career Readiness Benchmarks</vt:lpstr>
      <vt:lpstr>How to Prepare for the PSAT 8/9</vt:lpstr>
      <vt:lpstr>Know How the PSAT 8/9 Is Scored</vt:lpstr>
      <vt:lpstr>Personalized Skills Information</vt:lpstr>
      <vt:lpstr>Resources</vt:lpstr>
      <vt:lpstr>Resources </vt:lpstr>
      <vt:lpstr>Thank you for your time  are there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PSAT 8/9 Parent Tutorial</dc:title>
  <dc:creator>Shanita Graves</dc:creator>
  <cp:lastModifiedBy>Shanita Graves</cp:lastModifiedBy>
  <cp:revision>10</cp:revision>
  <dcterms:created xsi:type="dcterms:W3CDTF">2018-11-07T21:44:50Z</dcterms:created>
  <dcterms:modified xsi:type="dcterms:W3CDTF">2018-11-07T23:49:09Z</dcterms:modified>
</cp:coreProperties>
</file>