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759" r:id="rId2"/>
  </p:sldMasterIdLst>
  <p:sldIdLst>
    <p:sldId id="256" r:id="rId3"/>
    <p:sldId id="257" r:id="rId4"/>
    <p:sldId id="261" r:id="rId5"/>
    <p:sldId id="294" r:id="rId6"/>
    <p:sldId id="279" r:id="rId7"/>
    <p:sldId id="289" r:id="rId8"/>
    <p:sldId id="295" r:id="rId9"/>
    <p:sldId id="282" r:id="rId10"/>
    <p:sldId id="296" r:id="rId11"/>
    <p:sldId id="298" r:id="rId12"/>
    <p:sldId id="290" r:id="rId13"/>
    <p:sldId id="277" r:id="rId14"/>
    <p:sldId id="287" r:id="rId15"/>
    <p:sldId id="292" r:id="rId16"/>
    <p:sldId id="293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1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54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2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0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98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7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1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21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6504"/>
            <a:ext cx="5917679" cy="255087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1" y="1828801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9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59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1" y="927100"/>
            <a:ext cx="6343672" cy="709865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61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67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2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3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9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2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2489202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7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8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3086847"/>
            <a:ext cx="2712589" cy="2933701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16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92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12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5" cy="1692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488025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568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651692"/>
            <a:ext cx="601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2900294"/>
            <a:ext cx="61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927101"/>
            <a:ext cx="6160385" cy="2882179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80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5000818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6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47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5" cy="20955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10"/>
            <a:ext cx="6422004" cy="994891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20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3593" cy="70986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5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31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6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60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6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6" y="484821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2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3" y="483756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23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6387912"/>
            <a:ext cx="990599" cy="22865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26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10" y="1765598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6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9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7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101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6365500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to@cmitsouth.org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totreasurer.cmitspto@gmail.com" TargetMode="External"/><Relationship Id="rId7" Type="http://schemas.openxmlformats.org/officeDocument/2006/relationships/hyperlink" Target="mailto:middleschrep@gmail.com" TargetMode="External"/><Relationship Id="rId2" Type="http://schemas.openxmlformats.org/officeDocument/2006/relationships/hyperlink" Target="mailto:President.cmitspto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campbellpto@gmail.com" TargetMode="External"/><Relationship Id="rId5" Type="http://schemas.openxmlformats.org/officeDocument/2006/relationships/hyperlink" Target="mailto:highschrep@gmail.com" TargetMode="External"/><Relationship Id="rId4" Type="http://schemas.openxmlformats.org/officeDocument/2006/relationships/hyperlink" Target="mailto:PTO@cmitsouth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CMIT SOUTH (MS/HS) GENERAL PTO MEETING #</a:t>
            </a:r>
            <a:r>
              <a:rPr lang="en-US" sz="3200" b="1" dirty="0"/>
              <a:t>4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000" b="1" dirty="0" smtClean="0"/>
              <a:t>March 28, 2019</a:t>
            </a:r>
            <a:endParaRPr lang="en-US" sz="20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0" name="Picture 6" descr="Image result for pt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70944"/>
            <a:ext cx="1676400" cy="19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3090672" cy="2057400"/>
          </a:xfrm>
        </p:spPr>
        <p:txBody>
          <a:bodyPr/>
          <a:lstStyle/>
          <a:p>
            <a:r>
              <a:rPr lang="en-US" b="1" dirty="0" smtClean="0"/>
              <a:t>Class of 2023 Updates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1066800"/>
            <a:ext cx="4343400" cy="5181600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April 5</a:t>
            </a:r>
            <a:r>
              <a:rPr lang="en-US" sz="1700" b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  </a:t>
            </a:r>
            <a:r>
              <a:rPr lang="en-US" sz="1600" cap="none" dirty="0" smtClean="0">
                <a:solidFill>
                  <a:schemeClr val="accent6">
                    <a:lumMod val="50000"/>
                  </a:schemeClr>
                </a:solidFill>
              </a:rPr>
              <a:t>Final </a:t>
            </a:r>
            <a:r>
              <a:rPr lang="en-US" sz="1600" cap="none" dirty="0">
                <a:solidFill>
                  <a:schemeClr val="accent6">
                    <a:lumMod val="50000"/>
                  </a:schemeClr>
                </a:solidFill>
              </a:rPr>
              <a:t>Payment for 8th Grade </a:t>
            </a:r>
            <a:r>
              <a:rPr lang="en-US" sz="1600" cap="none" dirty="0" smtClean="0">
                <a:solidFill>
                  <a:schemeClr val="accent6">
                    <a:lumMod val="50000"/>
                  </a:schemeClr>
                </a:solidFill>
              </a:rPr>
              <a:t>Packages</a:t>
            </a:r>
            <a:endParaRPr lang="en-US" sz="1800" cap="none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b="1" cap="none" dirty="0" smtClean="0">
                <a:solidFill>
                  <a:schemeClr val="accent6">
                    <a:lumMod val="50000"/>
                  </a:schemeClr>
                </a:solidFill>
              </a:rPr>
              <a:t>JUNE 1</a:t>
            </a:r>
            <a:r>
              <a:rPr lang="en-US" sz="1700" b="1" cap="none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sz="1700" b="1" cap="none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cap="none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600" b="1" cap="none" dirty="0" smtClean="0">
                <a:solidFill>
                  <a:schemeClr val="accent6">
                    <a:lumMod val="50000"/>
                  </a:schemeClr>
                </a:solidFill>
              </a:rPr>
              <a:t>Barbecue Block Party/ Yearbook Signing </a:t>
            </a:r>
            <a:r>
              <a:rPr lang="en-US" sz="1600" cap="none" dirty="0" smtClean="0">
                <a:solidFill>
                  <a:schemeClr val="accent6">
                    <a:lumMod val="50000"/>
                  </a:schemeClr>
                </a:solidFill>
              </a:rPr>
              <a:t>– 2PM – 5PM  or 3PM- 6PM (Tentative times 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cap="none" dirty="0" smtClean="0">
                <a:solidFill>
                  <a:schemeClr val="accent6">
                    <a:lumMod val="50000"/>
                  </a:schemeClr>
                </a:solidFill>
              </a:rPr>
              <a:t>Volunteers Needed to Grill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Activities Committee for  further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cap="none" dirty="0">
                <a:solidFill>
                  <a:schemeClr val="accent6">
                    <a:lumMod val="50000"/>
                  </a:schemeClr>
                </a:solidFill>
              </a:rPr>
              <a:t>JUNE 7</a:t>
            </a:r>
            <a:r>
              <a:rPr lang="en-US" sz="1600" b="1" cap="none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1600" b="1" cap="none" dirty="0">
                <a:solidFill>
                  <a:schemeClr val="accent6">
                    <a:lumMod val="50000"/>
                  </a:schemeClr>
                </a:solidFill>
              </a:rPr>
              <a:t> – 8</a:t>
            </a:r>
            <a:r>
              <a:rPr lang="en-US" sz="1600" b="1" cap="none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1600" b="1" cap="none" dirty="0">
                <a:solidFill>
                  <a:schemeClr val="accent6">
                    <a:lumMod val="50000"/>
                  </a:schemeClr>
                </a:solidFill>
              </a:rPr>
              <a:t> Grade Dance @ Prince Georges Ballroom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 DJ and Photo booth have been confirmed.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 Mr. Quinn has agreed to work on the dance ticket design.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b="1" cap="none" dirty="0" smtClean="0">
                <a:solidFill>
                  <a:schemeClr val="accent6">
                    <a:lumMod val="50000"/>
                  </a:schemeClr>
                </a:solidFill>
              </a:rPr>
              <a:t>JUNE 10</a:t>
            </a:r>
            <a:r>
              <a:rPr lang="en-US" sz="1700" b="1" cap="none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1700" b="1" cap="none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cap="none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600" b="1" cap="none" dirty="0" smtClean="0">
                <a:solidFill>
                  <a:schemeClr val="accent6">
                    <a:lumMod val="50000"/>
                  </a:schemeClr>
                </a:solidFill>
              </a:rPr>
              <a:t>Movie and Dinner – After School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Volunteers needed for after school</a:t>
            </a:r>
            <a:endParaRPr lang="en-US" sz="1400" cap="none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8136" y="4114800"/>
            <a:ext cx="2493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SPRING RAFFLE ($1 ticket) – 2 Baskets Parent/ Teacher and Student drawing for raffle – April 12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Tickets are sold during lunch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Announcements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2362200"/>
            <a:ext cx="7896560" cy="4114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Middle School Soccer games begin Monday, April 8, </a:t>
            </a:r>
            <a:r>
              <a:rPr lang="en-US" b="1" dirty="0" smtClean="0"/>
              <a:t>2019</a:t>
            </a:r>
          </a:p>
          <a:p>
            <a:pPr lvl="0"/>
            <a:r>
              <a:rPr lang="en-US" b="1" dirty="0" smtClean="0"/>
              <a:t>Track Team had first meet this week. </a:t>
            </a:r>
            <a:endParaRPr lang="en-US" dirty="0"/>
          </a:p>
          <a:p>
            <a:pPr lvl="0"/>
            <a:r>
              <a:rPr lang="en-US" b="1" dirty="0"/>
              <a:t>Honor Roll Assembly - Tuesday, April 23 9:00am--6th grade 10:00am--High School Wednesday, April 24 9:00am-- 7th grade 10:00am-- 8th grade</a:t>
            </a:r>
            <a:endParaRPr lang="en-US" dirty="0"/>
          </a:p>
          <a:p>
            <a:pPr lvl="0"/>
            <a:r>
              <a:rPr lang="en-US" b="1" dirty="0"/>
              <a:t>Next PTO Meeting will take place </a:t>
            </a:r>
            <a:r>
              <a:rPr lang="en-US" b="1" dirty="0" smtClean="0"/>
              <a:t>Thurs</a:t>
            </a:r>
            <a:r>
              <a:rPr lang="en-US" b="1" dirty="0" smtClean="0"/>
              <a:t>day</a:t>
            </a:r>
            <a:r>
              <a:rPr lang="en-US" b="1" dirty="0"/>
              <a:t>,  </a:t>
            </a:r>
            <a:r>
              <a:rPr lang="en-US" b="1" dirty="0" smtClean="0"/>
              <a:t>May </a:t>
            </a:r>
            <a:r>
              <a:rPr lang="en-US" b="1" dirty="0"/>
              <a:t>16, 2019 from 6:00- 8:00pm- ELECTIONS WILL BE HELD</a:t>
            </a:r>
            <a:endParaRPr lang="en-US" dirty="0"/>
          </a:p>
          <a:p>
            <a:pPr lvl="0"/>
            <a:r>
              <a:rPr lang="en-US" dirty="0"/>
              <a:t>Subscribe to the CMIT South Newsletter -http://cmitsouth.org/</a:t>
            </a:r>
            <a:r>
              <a:rPr lang="en-US" dirty="0" err="1"/>
              <a:t>cmit</a:t>
            </a:r>
            <a:r>
              <a:rPr lang="en-US" dirty="0"/>
              <a:t>-south-newsletters</a:t>
            </a:r>
          </a:p>
          <a:p>
            <a:pPr lvl="0"/>
            <a:r>
              <a:rPr lang="en-US" dirty="0"/>
              <a:t>Complete Background Checks, Fingerprinting, and Required Volunteer training</a:t>
            </a:r>
          </a:p>
          <a:p>
            <a:pPr lvl="0"/>
            <a:r>
              <a:rPr lang="en-US" dirty="0"/>
              <a:t>To contribute to the next meeting, please email </a:t>
            </a:r>
            <a:r>
              <a:rPr lang="en-US" u="sng" dirty="0">
                <a:hlinkClick r:id="rId2"/>
              </a:rPr>
              <a:t>pto@cmitsouth.org</a:t>
            </a:r>
            <a:r>
              <a:rPr lang="en-US" dirty="0"/>
              <a:t> by May 9, 2019. Please be sure to put in the subject header –‘</a:t>
            </a:r>
            <a:r>
              <a:rPr lang="en-US" b="1" dirty="0"/>
              <a:t>INPUT PTO General’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29065"/>
            <a:ext cx="7848600" cy="349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lnSpc>
                <a:spcPct val="115000"/>
              </a:lnSpc>
              <a:spcAft>
                <a:spcPts val="750"/>
              </a:spcAft>
              <a:defRPr/>
            </a:pPr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defTabSz="342900">
              <a:lnSpc>
                <a:spcPct val="115000"/>
              </a:lnSpc>
              <a:spcAft>
                <a:spcPts val="750"/>
              </a:spcAft>
              <a:defRPr/>
            </a:pPr>
            <a:r>
              <a:rPr lang="en-US" b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May 16, 2019 – 6:00pm - </a:t>
            </a:r>
            <a:r>
              <a:rPr lang="en-US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8:00pm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defTabSz="342900">
              <a:spcAft>
                <a:spcPts val="450"/>
              </a:spcAft>
              <a:defRPr/>
            </a:pPr>
            <a:endParaRPr lang="en-US" sz="2800" b="1" baseline="300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defTabSz="342900">
              <a:spcAft>
                <a:spcPts val="450"/>
              </a:spcAft>
              <a:defRPr/>
            </a:pP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lections will be held. All Nominees must be present</a:t>
            </a:r>
          </a:p>
          <a:p>
            <a:pPr marL="514350" defTabSz="342900">
              <a:spcAft>
                <a:spcPts val="450"/>
              </a:spcAft>
              <a:defRPr/>
            </a:pPr>
            <a:endParaRPr lang="en-US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defTabSz="342900">
              <a:spcAft>
                <a:spcPts val="450"/>
              </a:spcAft>
              <a:defRPr/>
            </a:pPr>
            <a:endParaRPr lang="en-US" sz="16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defTabSz="342900">
              <a:spcAft>
                <a:spcPts val="450"/>
              </a:spcAft>
              <a:defRPr/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  meetings are held at CMIT South Building</a:t>
            </a:r>
            <a:endParaRPr lang="en-US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42900">
              <a:spcAft>
                <a:spcPts val="450"/>
              </a:spcAft>
              <a:defRPr/>
            </a:pPr>
            <a:r>
              <a:rPr lang="en-US" sz="1100" b="1" kern="1400" spc="19" dirty="0" smtClean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	   </a:t>
            </a:r>
            <a:r>
              <a:rPr lang="en-US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Dates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 subject to change</a:t>
            </a:r>
            <a:r>
              <a:rPr lang="en-US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(with notice)</a:t>
            </a:r>
          </a:p>
          <a:p>
            <a:pPr marL="514350" defTabSz="342900">
              <a:spcAft>
                <a:spcPts val="45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6345260" cy="1319465"/>
          </a:xfrm>
        </p:spPr>
        <p:txBody>
          <a:bodyPr/>
          <a:lstStyle/>
          <a:p>
            <a:r>
              <a:rPr lang="en-US" sz="2800" b="1" dirty="0" smtClean="0"/>
              <a:t>CMIT SOUTH PTO</a:t>
            </a:r>
            <a:br>
              <a:rPr lang="en-US" sz="2800" b="1" dirty="0" smtClean="0"/>
            </a:br>
            <a:r>
              <a:rPr lang="en-US" sz="2800" b="1" dirty="0" smtClean="0"/>
              <a:t>Next General Meetings Dates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VOLUNTEER Requirements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VOLUNTEERS:</a:t>
            </a: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b="1" dirty="0" smtClean="0"/>
              <a:t>Not</a:t>
            </a:r>
            <a:r>
              <a:rPr lang="en-US" b="1" dirty="0"/>
              <a:t> </a:t>
            </a:r>
            <a:r>
              <a:rPr lang="en-US" dirty="0"/>
              <a:t>under the supervision of a PGCPS employee at all times and/or provide a variety of services on a regular basis</a:t>
            </a:r>
          </a:p>
          <a:p>
            <a:pPr fontAlgn="t"/>
            <a:r>
              <a:rPr lang="en-US" b="1" dirty="0"/>
              <a:t>EXAMPLES: </a:t>
            </a:r>
            <a:r>
              <a:rPr lang="en-US" dirty="0"/>
              <a:t>Tutors, mentors, teacher aides, office assistants, chaperones, interns, event gate and concession stand workers, coaches</a:t>
            </a:r>
          </a:p>
          <a:p>
            <a:pPr fontAlgn="t"/>
            <a:r>
              <a:rPr lang="en-US" b="1" dirty="0"/>
              <a:t>ADMINISTRATIVE PROCEDURE: AP-4215 and 4216.6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800" b="1" dirty="0" smtClean="0"/>
              <a:t>VOLUNTEERS MUST:</a:t>
            </a:r>
            <a:endParaRPr lang="en-US" sz="18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pPr fontAlgn="t">
              <a:buFont typeface="Arial" panose="020B0604020202020204" pitchFamily="34" charset="0"/>
              <a:buChar char="•"/>
            </a:pPr>
            <a:r>
              <a:rPr lang="en-US" dirty="0" smtClean="0"/>
              <a:t>Undergo </a:t>
            </a:r>
            <a:r>
              <a:rPr lang="en-US" dirty="0"/>
              <a:t>a fingerprint check - at least 15 business days in advance of volunteer activity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Undergo a Child Protective Services (CPS) clearance - at least 15 business days in advance of volunteer activity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Complete the required </a:t>
            </a:r>
            <a:r>
              <a:rPr lang="en-US" dirty="0" err="1"/>
              <a:t>SafeSchools</a:t>
            </a:r>
            <a:r>
              <a:rPr lang="en-US" dirty="0"/>
              <a:t> training modules </a:t>
            </a:r>
            <a:r>
              <a:rPr lang="en-US" b="1" dirty="0"/>
              <a:t>each school year </a:t>
            </a:r>
            <a:r>
              <a:rPr lang="en-US" dirty="0"/>
              <a:t>- prior to</a:t>
            </a:r>
            <a:br>
              <a:rPr lang="en-US" dirty="0"/>
            </a:br>
            <a:r>
              <a:rPr lang="en-US" dirty="0"/>
              <a:t>engaging in volunteer activity.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728158" cy="657962"/>
          </a:xfrm>
        </p:spPr>
        <p:txBody>
          <a:bodyPr/>
          <a:lstStyle/>
          <a:p>
            <a:r>
              <a:rPr lang="en-US" sz="1600" b="1" dirty="0" smtClean="0"/>
              <a:t>ONE-TIME VOLUNTEERS AT SCHOOL EVENTS</a:t>
            </a:r>
            <a:endParaRPr lang="en-US" sz="1600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en-US" dirty="0" smtClean="0"/>
              <a:t>Escorted </a:t>
            </a:r>
            <a:r>
              <a:rPr lang="en-US" dirty="0"/>
              <a:t>and under the supervision of PGCPS employee at all times (NOTE: If assisting with multiple events each school year, follow procedure for volunteers below)</a:t>
            </a:r>
          </a:p>
          <a:p>
            <a:pPr fontAlgn="t"/>
            <a:r>
              <a:rPr lang="en-US" b="1" dirty="0"/>
              <a:t>EXAMPLES: </a:t>
            </a:r>
            <a:r>
              <a:rPr lang="en-US" dirty="0"/>
              <a:t>Career Day, Science Fair, College Fair, Spelling Bee, STEM Fair, Principal for a Day, Men Make a Difference Day, Book Fair, school dances</a:t>
            </a:r>
          </a:p>
          <a:p>
            <a:pPr fontAlgn="t"/>
            <a:r>
              <a:rPr lang="en-US" b="1" dirty="0"/>
              <a:t>ADMINISTRATIVE PROCEDURE: AP-4215 and 4216.6</a:t>
            </a:r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63246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Source: https</a:t>
            </a:r>
            <a:r>
              <a:rPr lang="en-US" sz="1200" b="1" dirty="0"/>
              <a:t>://www.pgcps.org/fingerprinting// </a:t>
            </a:r>
          </a:p>
        </p:txBody>
      </p:sp>
    </p:spTree>
    <p:extLst>
      <p:ext uri="{BB962C8B-B14F-4D97-AF65-F5344CB8AC3E}">
        <p14:creationId xmlns:p14="http://schemas.microsoft.com/office/powerpoint/2010/main" val="41974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81947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algn="ctr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PRESIDENT 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  VICE PRESIDENT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Monique  Edwards Gallaway,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Julia  Da Silvia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Beharry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,</a:t>
            </a:r>
          </a:p>
          <a:p>
            <a:r>
              <a:rPr lang="en-US" sz="1400" b="1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2"/>
              </a:rPr>
              <a:t>President.cmitspto@gmail.com</a:t>
            </a:r>
            <a:r>
              <a:rPr lang="en-US" sz="1400" b="1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	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   			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Vpresident.cmitspto@gmail.com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TREASURER,  April  Johnson-Suggs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RECORDING SECRETARY 		 </a:t>
            </a:r>
          </a:p>
          <a:p>
            <a:pPr marL="3086100" indent="-3086100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ASSISTANT TREASURER,  Kim  Freeland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Aisha Clark ,</a:t>
            </a:r>
          </a:p>
          <a:p>
            <a:pPr marL="3086100" indent="-3086100"/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3"/>
              </a:rPr>
              <a:t>ptotreasurer.cmitspto@gmail.com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</a:t>
            </a:r>
            <a:r>
              <a:rPr lang="en-US" sz="1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PTO@cmitsouth.org</a:t>
            </a:r>
          </a:p>
          <a:p>
            <a:pPr marL="3086100" indent="-3086100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 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CORRESPONDING SECRETARY                                            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VOLUNTEER COORDINATOR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Angela Martin,                                                                          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spc="-15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Cathyann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Andrews,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4"/>
              </a:rPr>
              <a:t>PTO@cmitsouth.org</a:t>
            </a:r>
            <a:r>
              <a:rPr lang="en-US" sz="1400" b="1" spc="-15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                       </a:t>
            </a:r>
            <a:r>
              <a:rPr lang="en-US" sz="1400" b="1" spc="-15" dirty="0" smtClean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u="sng" spc="-15" dirty="0" smtClean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</a:rPr>
              <a:t>VC.cmitspto@gmail.com</a:t>
            </a:r>
            <a:endParaRPr lang="en-US" sz="1400" b="1" dirty="0">
              <a:solidFill>
                <a:srgbClr val="EC5F38"/>
              </a:solidFill>
              <a:latin typeface="Arial Narrow" panose="020B0606020202030204" pitchFamily="34" charset="0"/>
              <a:ea typeface="Arial Black" panose="020B0A04020102020204" pitchFamily="34" charset="0"/>
              <a:cs typeface="Calibri" panose="020F0502020204030204" pitchFamily="34" charset="0"/>
            </a:endParaRP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HIGH SCHOOL REPRESENTATIVES				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MIDDLE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SCHOOL REPRESENTATIVES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274320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Debbie Pearson, </a:t>
            </a:r>
            <a:r>
              <a:rPr lang="en-US" sz="1400" b="1" u="sng" spc="-15" dirty="0">
                <a:solidFill>
                  <a:srgbClr val="0000FF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5"/>
              </a:rPr>
              <a:t>highschrep@gmail.com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			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spc="-15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Tammeca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Riley, Michelle Marshall, Robert </a:t>
            </a:r>
            <a:r>
              <a:rPr lang="en-US" sz="1400" b="1" spc="-15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Gonsalves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Lorna Campbell,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6"/>
              </a:rPr>
              <a:t>lcampbellpto@gmail.com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  </a:t>
            </a:r>
            <a:r>
              <a:rPr lang="en-US" sz="1400" b="1" u="sng" spc="-15" dirty="0">
                <a:solidFill>
                  <a:srgbClr val="0000FF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  <a:hlinkClick r:id="rId7"/>
              </a:rPr>
              <a:t>middleschrep@gmail.com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</a:rPr>
              <a:t>	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Calibri" panose="020F0502020204030204" pitchFamily="34" charset="0"/>
            </a:endParaRPr>
          </a:p>
          <a:p>
            <a:pPr>
              <a:tabLst>
                <a:tab pos="3577590" algn="l"/>
              </a:tabLst>
            </a:pPr>
            <a:endParaRPr lang="en-US" sz="1400" b="1" spc="-15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endParaRPr lang="en-US" sz="1400" b="1" spc="-15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                            </a:t>
            </a:r>
            <a:r>
              <a:rPr lang="en-US" sz="1400" b="1" i="1" dirty="0">
                <a:solidFill>
                  <a:srgbClr val="1F497D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  <a:r>
              <a:rPr lang="en-US" sz="1400" b="1" i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</a:p>
          <a:p>
            <a:pPr marL="128588">
              <a:tabLst>
                <a:tab pos="4543425" algn="l"/>
              </a:tabLst>
            </a:pP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THIS CAN BE ONE OF THE BEST YEARS EVER, IF YOU ARE A PART OF THE TEAM!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marL="128588">
              <a:tabLst>
                <a:tab pos="4543425" algn="l"/>
              </a:tabLst>
            </a:pPr>
            <a:r>
              <a:rPr lang="en-US" sz="1400" b="1" i="1" dirty="0">
                <a:solidFill>
                  <a:srgbClr val="C00000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Sign-up Today @Ptavenue.com, Organization Code is CMITSPTO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838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r>
              <a:rPr lang="en-US" b="1" kern="1400" spc="19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2018 – 2019 CMIT SOUTH PTO ELECTED BOARD MEMBERS</a:t>
            </a:r>
            <a:endParaRPr lang="en-US" kern="1400" spc="19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1336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2020 -  11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 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Kim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Johnson 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2021 -   10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GRADE 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	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Barbara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Manzie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Carolyn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Thiebaud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Loretta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Vincent </a:t>
            </a:r>
          </a:p>
          <a:p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OF 2022 – 9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Nekeshi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Hector</a:t>
            </a:r>
          </a:p>
          <a:p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 OF 2023 – 8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 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Donna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Salmon</a:t>
            </a:r>
          </a:p>
          <a:p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2024 – 7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Kimberly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Brooks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 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Hillary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John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Kesha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Mumford</a:t>
            </a:r>
          </a:p>
          <a:p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 2025 – 6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Marvette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Deadwyler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Tanya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DeLeon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Celia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Hopkins</a:t>
            </a:r>
          </a:p>
          <a:p>
            <a:pPr>
              <a:tabLst>
                <a:tab pos="3577590" algn="l"/>
              </a:tabLst>
            </a:pPr>
            <a:r>
              <a:rPr lang="en-US" sz="1400" b="1" i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</a:p>
          <a:p>
            <a:pPr marL="128588">
              <a:tabLst>
                <a:tab pos="4543425" algn="l"/>
              </a:tabLst>
            </a:pP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THIS CAN BE ONE OF THE BEST YEARS EVER, IF YOU ARE A PART OF THE TEAM!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marL="128588">
              <a:tabLst>
                <a:tab pos="4543425" algn="l"/>
              </a:tabLst>
            </a:pPr>
            <a:r>
              <a:rPr lang="en-US" sz="1400" b="1" i="1" dirty="0">
                <a:solidFill>
                  <a:srgbClr val="C00000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Sign-up Today @Ptavenue.com, Organization Code is CMITSPTO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9906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r>
              <a:rPr lang="en-US" b="1" kern="1400" spc="19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2018 – 2019 CMIT SOUTH PTO PARENT LIAISONS </a:t>
            </a:r>
            <a:endParaRPr lang="en-US" kern="1400" spc="19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Image result for teamwork motivational and inspirational quotes"/>
          <p:cNvSpPr>
            <a:spLocks noChangeAspect="1" noChangeArrowheads="1"/>
          </p:cNvSpPr>
          <p:nvPr/>
        </p:nvSpPr>
        <p:spPr bwMode="auto">
          <a:xfrm>
            <a:off x="685800" y="2512673"/>
            <a:ext cx="1600200" cy="160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alone we can do so little together we can do so mu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390" y="2819400"/>
            <a:ext cx="3019698" cy="301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295400" y="1036246"/>
            <a:ext cx="5917679" cy="2550877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/>
              <a:t>We look forward to working with you in 2018-2019 </a:t>
            </a:r>
            <a:br>
              <a:rPr lang="en-US" sz="3200" b="1" dirty="0" smtClean="0"/>
            </a:br>
            <a:r>
              <a:rPr lang="en-US" sz="3200" b="1" dirty="0" smtClean="0"/>
              <a:t>CMIT South !  </a:t>
            </a:r>
            <a:br>
              <a:rPr lang="en-US" sz="32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09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3265" y="1371600"/>
            <a:ext cx="2712590" cy="192715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CMIT SOUTH PTO Middle &amp; High School  -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773075"/>
            <a:ext cx="3886200" cy="5051351"/>
          </a:xfrm>
        </p:spPr>
        <p:txBody>
          <a:bodyPr>
            <a:noAutofit/>
          </a:bodyPr>
          <a:lstStyle/>
          <a:p>
            <a:r>
              <a:rPr lang="en-US" b="1" dirty="0" smtClean="0"/>
              <a:t>Introduction</a:t>
            </a:r>
            <a:r>
              <a:rPr lang="en-US" b="1" dirty="0"/>
              <a:t>/ Welcome</a:t>
            </a:r>
            <a:endParaRPr lang="en-US" dirty="0"/>
          </a:p>
          <a:p>
            <a:r>
              <a:rPr lang="en-US" b="1" dirty="0"/>
              <a:t> </a:t>
            </a:r>
            <a:r>
              <a:rPr lang="en-US" b="1" dirty="0" smtClean="0"/>
              <a:t>CLF</a:t>
            </a:r>
            <a:r>
              <a:rPr lang="en-US" b="1" dirty="0"/>
              <a:t>/ Principal / Teacher‘s </a:t>
            </a:r>
            <a:r>
              <a:rPr lang="en-US" b="1" dirty="0" smtClean="0"/>
              <a:t>Update</a:t>
            </a:r>
          </a:p>
          <a:p>
            <a:pPr lvl="1"/>
            <a:r>
              <a:rPr lang="en-US" b="1" dirty="0" smtClean="0"/>
              <a:t>Social Media Do’s and Don’ts</a:t>
            </a:r>
            <a:endParaRPr lang="en-US" dirty="0"/>
          </a:p>
          <a:p>
            <a:r>
              <a:rPr lang="en-US" b="1" dirty="0"/>
              <a:t> </a:t>
            </a:r>
            <a:r>
              <a:rPr lang="en-US" b="1" dirty="0" smtClean="0"/>
              <a:t>Treasurer </a:t>
            </a:r>
            <a:r>
              <a:rPr lang="en-US" b="1" dirty="0"/>
              <a:t>Report </a:t>
            </a:r>
            <a:endParaRPr lang="en-US" dirty="0"/>
          </a:p>
          <a:p>
            <a:r>
              <a:rPr lang="en-US" b="1" dirty="0"/>
              <a:t> </a:t>
            </a:r>
            <a:r>
              <a:rPr lang="en-US" b="1" dirty="0" smtClean="0"/>
              <a:t>President </a:t>
            </a:r>
            <a:r>
              <a:rPr lang="en-US" b="1" dirty="0"/>
              <a:t>Report </a:t>
            </a:r>
            <a:endParaRPr lang="en-US" dirty="0"/>
          </a:p>
          <a:p>
            <a:r>
              <a:rPr lang="en-US" dirty="0"/>
              <a:t> </a:t>
            </a:r>
            <a:r>
              <a:rPr lang="en-US" b="1" dirty="0" smtClean="0"/>
              <a:t>Committee </a:t>
            </a:r>
            <a:r>
              <a:rPr lang="en-US" b="1" dirty="0"/>
              <a:t>Reports (2 min) </a:t>
            </a:r>
            <a:endParaRPr lang="en-US" dirty="0"/>
          </a:p>
          <a:p>
            <a:r>
              <a:rPr lang="en-US" b="1" dirty="0" smtClean="0"/>
              <a:t> New </a:t>
            </a:r>
            <a:r>
              <a:rPr lang="en-US" b="1" dirty="0"/>
              <a:t>Business</a:t>
            </a:r>
            <a:endParaRPr lang="en-US" dirty="0"/>
          </a:p>
          <a:p>
            <a:r>
              <a:rPr lang="en-US" b="1" dirty="0" smtClean="0"/>
              <a:t> Announcements</a:t>
            </a:r>
            <a:endParaRPr lang="en-US" dirty="0"/>
          </a:p>
          <a:p>
            <a:endParaRPr lang="en-US" b="1" dirty="0"/>
          </a:p>
          <a:p>
            <a:endParaRPr lang="en-US" sz="14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 bwMode="gray">
          <a:xfrm>
            <a:off x="762483" y="4705690"/>
            <a:ext cx="2712590" cy="1495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094869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Principal &amp; Teacher Update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pPr lvl="0"/>
            <a:r>
              <a:rPr lang="en-US" b="1" dirty="0" smtClean="0"/>
              <a:t>CLF </a:t>
            </a:r>
            <a:r>
              <a:rPr lang="en-US" b="1" dirty="0"/>
              <a:t>Board Member for CMIT South</a:t>
            </a:r>
            <a:endParaRPr lang="en-US" dirty="0"/>
          </a:p>
          <a:p>
            <a:pPr lvl="0"/>
            <a:r>
              <a:rPr lang="en-US" b="1" dirty="0"/>
              <a:t>Testing Schedule </a:t>
            </a:r>
            <a:endParaRPr lang="en-US" dirty="0"/>
          </a:p>
          <a:p>
            <a:pPr lvl="0"/>
            <a:r>
              <a:rPr lang="en-US" b="1" dirty="0" smtClean="0"/>
              <a:t>Social </a:t>
            </a:r>
            <a:r>
              <a:rPr lang="en-US" b="1" dirty="0"/>
              <a:t>Media - Do’s and Don’ts - Ms. Brown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968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094869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President  Update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r>
              <a:rPr lang="en-US" b="1" dirty="0" smtClean="0"/>
              <a:t>President </a:t>
            </a:r>
            <a:r>
              <a:rPr lang="en-US" b="1" dirty="0"/>
              <a:t>Report </a:t>
            </a:r>
            <a:endParaRPr lang="en-US" dirty="0"/>
          </a:p>
          <a:p>
            <a:pPr lvl="0"/>
            <a:r>
              <a:rPr lang="en-US" dirty="0" smtClean="0"/>
              <a:t>Goals for 2018-2019</a:t>
            </a:r>
          </a:p>
          <a:p>
            <a:pPr lvl="0"/>
            <a:r>
              <a:rPr lang="en-US" dirty="0" smtClean="0"/>
              <a:t>CLF </a:t>
            </a:r>
            <a:r>
              <a:rPr lang="en-US" dirty="0"/>
              <a:t>Board Member for CMIT South</a:t>
            </a:r>
          </a:p>
          <a:p>
            <a:pPr lvl="0"/>
            <a:r>
              <a:rPr lang="en-US" dirty="0"/>
              <a:t>New CMIT South Parents/ </a:t>
            </a:r>
            <a:r>
              <a:rPr lang="en-US" dirty="0" smtClean="0"/>
              <a:t>Activities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67" y="4572000"/>
            <a:ext cx="2212090" cy="1804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GOALS</a:t>
            </a:r>
            <a:br>
              <a:rPr lang="en-US" b="1" dirty="0" smtClean="0"/>
            </a:br>
            <a:r>
              <a:rPr lang="en-US" b="1" dirty="0" smtClean="0"/>
              <a:t>SY 2018- 2019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962400" y="1113842"/>
            <a:ext cx="47570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Stay engaged with CMIT South Family </a:t>
            </a:r>
            <a:r>
              <a:rPr lang="en-US" sz="1600" dirty="0" smtClean="0"/>
              <a:t>– Students, Teachers, and Parents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Increase </a:t>
            </a:r>
            <a:r>
              <a:rPr lang="en-US" sz="1600" b="1" dirty="0"/>
              <a:t>Involvement &amp; Membership  </a:t>
            </a:r>
            <a:endParaRPr lang="en-US" sz="1600" b="1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Class Challenge </a:t>
            </a:r>
            <a:endParaRPr lang="en-US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60 minute Volunteer Challenge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Monetary </a:t>
            </a:r>
            <a:r>
              <a:rPr lang="en-US" sz="1600" dirty="0"/>
              <a:t>donations – Lunch on Me  </a:t>
            </a:r>
            <a:r>
              <a:rPr lang="en-US" sz="1600" dirty="0" smtClean="0"/>
              <a:t>program</a:t>
            </a:r>
          </a:p>
          <a:p>
            <a:pPr marL="1257300" lvl="2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To </a:t>
            </a:r>
            <a:r>
              <a:rPr lang="en-US" sz="1600" b="1" dirty="0"/>
              <a:t>strengthen and build CMIT South networks </a:t>
            </a:r>
            <a:endParaRPr lang="en-US" sz="1600" b="1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Parent Committees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&amp; Business Partnerships 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Provide </a:t>
            </a:r>
            <a:r>
              <a:rPr lang="en-US" sz="1600" b="1" dirty="0"/>
              <a:t>Enriching Family Supportive </a:t>
            </a:r>
            <a:r>
              <a:rPr lang="en-US" sz="1600" b="1" dirty="0" smtClean="0"/>
              <a:t>Programs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Parent University</a:t>
            </a:r>
          </a:p>
          <a:p>
            <a:pPr marL="1257300" lvl="2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Support and Participate in Student Programs</a:t>
            </a:r>
          </a:p>
        </p:txBody>
      </p:sp>
    </p:spTree>
    <p:extLst>
      <p:ext uri="{BB962C8B-B14F-4D97-AF65-F5344CB8AC3E}">
        <p14:creationId xmlns:p14="http://schemas.microsoft.com/office/powerpoint/2010/main" val="41373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1752600"/>
            <a:ext cx="3090672" cy="3020344"/>
          </a:xfrm>
        </p:spPr>
        <p:txBody>
          <a:bodyPr/>
          <a:lstStyle/>
          <a:p>
            <a:r>
              <a:rPr lang="en-US" b="1" dirty="0" smtClean="0"/>
              <a:t>Treasurer Report 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219200"/>
            <a:ext cx="363285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Review February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838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31238" y="2001255"/>
            <a:ext cx="3633502" cy="759290"/>
          </a:xfrm>
        </p:spPr>
        <p:txBody>
          <a:bodyPr/>
          <a:lstStyle/>
          <a:p>
            <a:r>
              <a:rPr lang="en-US" b="1" dirty="0" smtClean="0"/>
              <a:t>Bank Statement- </a:t>
            </a:r>
            <a:r>
              <a:rPr lang="en-US" sz="1400" b="1" dirty="0" smtClean="0"/>
              <a:t>February 2019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0481167"/>
              </p:ext>
            </p:extLst>
          </p:nvPr>
        </p:nvGraphicFramePr>
        <p:xfrm>
          <a:off x="260919" y="2776587"/>
          <a:ext cx="3774140" cy="211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30">
                  <a:extLst>
                    <a:ext uri="{9D8B030D-6E8A-4147-A177-3AD203B41FA5}">
                      <a16:colId xmlns:a16="http://schemas.microsoft.com/office/drawing/2014/main" val="71868024"/>
                    </a:ext>
                  </a:extLst>
                </a:gridCol>
                <a:gridCol w="1203110">
                  <a:extLst>
                    <a:ext uri="{9D8B030D-6E8A-4147-A177-3AD203B41FA5}">
                      <a16:colId xmlns:a16="http://schemas.microsoft.com/office/drawing/2014/main" val="3934122573"/>
                    </a:ext>
                  </a:extLst>
                </a:gridCol>
              </a:tblGrid>
              <a:tr h="25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Bank Beginning Balance                        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$       50,973.80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231048"/>
                  </a:ext>
                </a:extLst>
              </a:tr>
              <a:tr h="463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Deposits/ Credits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$         5,553.87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1682403"/>
                  </a:ext>
                </a:extLst>
              </a:tr>
              <a:tr h="463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Checks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$         9,414.53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1231647"/>
                  </a:ext>
                </a:extLst>
              </a:tr>
              <a:tr h="463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Withdrawals/ Debits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$         2,649.20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0470431"/>
                  </a:ext>
                </a:extLst>
              </a:tr>
              <a:tr h="463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Ending Balance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$       44,463.94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9921468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3505200"/>
            <a:ext cx="4034459" cy="658175"/>
          </a:xfrm>
        </p:spPr>
        <p:txBody>
          <a:bodyPr/>
          <a:lstStyle/>
          <a:p>
            <a:r>
              <a:rPr lang="en-US" b="1" dirty="0" smtClean="0"/>
              <a:t>Clubs </a:t>
            </a:r>
            <a:r>
              <a:rPr lang="en-US" sz="1400" b="1" dirty="0" smtClean="0"/>
              <a:t>(Reconciled through February, 2019)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15318"/>
              </p:ext>
            </p:extLst>
          </p:nvPr>
        </p:nvGraphicFramePr>
        <p:xfrm>
          <a:off x="3992814" y="4163375"/>
          <a:ext cx="5135271" cy="2355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9868">
                  <a:extLst>
                    <a:ext uri="{9D8B030D-6E8A-4147-A177-3AD203B41FA5}">
                      <a16:colId xmlns:a16="http://schemas.microsoft.com/office/drawing/2014/main" val="2033158880"/>
                    </a:ext>
                  </a:extLst>
                </a:gridCol>
                <a:gridCol w="196915">
                  <a:extLst>
                    <a:ext uri="{9D8B030D-6E8A-4147-A177-3AD203B41FA5}">
                      <a16:colId xmlns:a16="http://schemas.microsoft.com/office/drawing/2014/main" val="3150768503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130622622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211244024"/>
                    </a:ext>
                  </a:extLst>
                </a:gridCol>
              </a:tblGrid>
              <a:tr h="42728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Bank Balance (February, </a:t>
                      </a:r>
                      <a:r>
                        <a:rPr lang="en-US" sz="1100" u="none" strike="noStrike" dirty="0" smtClean="0">
                          <a:effectLst/>
                        </a:rPr>
                        <a:t>2019)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Nov. 20, 2018 - March 12, 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Balance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311768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CLASS 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715.00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5,876.65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0311071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CLASS 2021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1,504.69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2,606.39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352763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CLASS 2022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105.50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    683.50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314966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CLASS 2023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4,783.96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4,783.96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478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H.S. </a:t>
                      </a:r>
                      <a:r>
                        <a:rPr lang="en-US" sz="1100" u="none" strike="noStrike" dirty="0" smtClean="0">
                          <a:effectLst/>
                        </a:rPr>
                        <a:t>SGA*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1,396.00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4,547.09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2316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Umoja Girls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807.10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    807.10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0408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NJHS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$           808.00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5940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MS SGA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       395.00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           395.00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8426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Total Income for Clubs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9, 707.25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</a:t>
                      </a:r>
                      <a:r>
                        <a:rPr lang="en-US" sz="1100" u="none" strike="noStrike" dirty="0" smtClean="0">
                          <a:effectLst/>
                        </a:rPr>
                        <a:t>20,507.69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241137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38800" y="3292909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TO BE UPDATED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32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COMMITTEE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19200"/>
            <a:ext cx="3632850" cy="4800600"/>
          </a:xfrm>
        </p:spPr>
        <p:txBody>
          <a:bodyPr anchor="t">
            <a:normAutofit/>
          </a:bodyPr>
          <a:lstStyle/>
          <a:p>
            <a:pPr lvl="0"/>
            <a:r>
              <a:rPr lang="en-US" b="1" dirty="0" smtClean="0"/>
              <a:t>Nomination 2019-2020 </a:t>
            </a:r>
          </a:p>
          <a:p>
            <a:pPr lvl="0"/>
            <a:r>
              <a:rPr lang="en-US" b="1" dirty="0" smtClean="0"/>
              <a:t>Fundraising  - Claire Gourmet, Picture </a:t>
            </a:r>
            <a:r>
              <a:rPr lang="en-US" b="1" dirty="0"/>
              <a:t>Day, First Fridays – Lunch on </a:t>
            </a:r>
            <a:r>
              <a:rPr lang="en-US" b="1" dirty="0" smtClean="0"/>
              <a:t>me</a:t>
            </a:r>
          </a:p>
          <a:p>
            <a:pPr lvl="0"/>
            <a:r>
              <a:rPr lang="en-US" b="1" dirty="0"/>
              <a:t>High School Updates</a:t>
            </a:r>
          </a:p>
          <a:p>
            <a:pPr lvl="1"/>
            <a:r>
              <a:rPr lang="en-US" b="1" dirty="0"/>
              <a:t>Class </a:t>
            </a:r>
            <a:r>
              <a:rPr lang="en-US" b="1" dirty="0" smtClean="0"/>
              <a:t>2020</a:t>
            </a:r>
          </a:p>
          <a:p>
            <a:pPr lvl="1"/>
            <a:r>
              <a:rPr lang="en-US" b="1" dirty="0" smtClean="0"/>
              <a:t>Class 2021</a:t>
            </a:r>
            <a:endParaRPr lang="en-US" b="1" dirty="0"/>
          </a:p>
          <a:p>
            <a:pPr lvl="0"/>
            <a:r>
              <a:rPr lang="en-US" b="1" dirty="0" smtClean="0"/>
              <a:t>Middle </a:t>
            </a:r>
            <a:r>
              <a:rPr lang="en-US" b="1" dirty="0"/>
              <a:t>School Updates</a:t>
            </a:r>
          </a:p>
          <a:p>
            <a:pPr lvl="1"/>
            <a:r>
              <a:rPr lang="en-US" b="1" dirty="0"/>
              <a:t>Class 2023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Sign-Up Tonight!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of 2020 and 2021 Updates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7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1464</TotalTime>
  <Words>630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Arial Narrow</vt:lpstr>
      <vt:lpstr>Calibri</vt:lpstr>
      <vt:lpstr>Century Gothic</vt:lpstr>
      <vt:lpstr>Times New Roman</vt:lpstr>
      <vt:lpstr>Wingdings 3</vt:lpstr>
      <vt:lpstr>Ion Boardroom</vt:lpstr>
      <vt:lpstr>1_Ion Boardroom</vt:lpstr>
      <vt:lpstr>CMIT SOUTH (MS/HS) GENERAL PTO MEETING #4   March 28, 2019</vt:lpstr>
      <vt:lpstr>CMIT SOUTH PTO Middle &amp; High School  -   AGENDA</vt:lpstr>
      <vt:lpstr>Principal &amp; Teacher Update     </vt:lpstr>
      <vt:lpstr>President  Update     </vt:lpstr>
      <vt:lpstr>  GOALS SY 2018- 2019</vt:lpstr>
      <vt:lpstr>Treasurer Report </vt:lpstr>
      <vt:lpstr>Financial Report</vt:lpstr>
      <vt:lpstr>COMMITTEE REPORTS</vt:lpstr>
      <vt:lpstr>Class of 2020 and 2021 Updates</vt:lpstr>
      <vt:lpstr>Class of 2023 Updates</vt:lpstr>
      <vt:lpstr>Announcements</vt:lpstr>
      <vt:lpstr>CMIT SOUTH PTO Next General Meetings Dates  </vt:lpstr>
      <vt:lpstr>VOLUNTEER Requirements</vt:lpstr>
      <vt:lpstr>PowerPoint Presentation</vt:lpstr>
      <vt:lpstr>PowerPoint Presentation</vt:lpstr>
      <vt:lpstr>We look forward to working with you in 2018-2019  CMIT South !   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CMIT South PTO   Teacher Meet and Greet   August 31, 2017</dc:title>
  <dc:creator>Gallaway, Monique</dc:creator>
  <cp:lastModifiedBy>Gallaway, Monique</cp:lastModifiedBy>
  <cp:revision>96</cp:revision>
  <dcterms:created xsi:type="dcterms:W3CDTF">2017-08-31T03:03:28Z</dcterms:created>
  <dcterms:modified xsi:type="dcterms:W3CDTF">2019-03-30T00:29:10Z</dcterms:modified>
</cp:coreProperties>
</file>