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22"/>
  </p:notesMasterIdLst>
  <p:sldIdLst>
    <p:sldId id="256" r:id="rId2"/>
    <p:sldId id="260" r:id="rId3"/>
    <p:sldId id="289" r:id="rId4"/>
    <p:sldId id="257" r:id="rId5"/>
    <p:sldId id="258" r:id="rId6"/>
    <p:sldId id="261" r:id="rId7"/>
    <p:sldId id="263" r:id="rId8"/>
    <p:sldId id="288" r:id="rId9"/>
    <p:sldId id="266" r:id="rId10"/>
    <p:sldId id="271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91" r:id="rId20"/>
    <p:sldId id="285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lma L Ross" initials="TLR" lastIdx="13" clrIdx="0">
    <p:extLst>
      <p:ext uri="{19B8F6BF-5375-455C-9EA6-DF929625EA0E}">
        <p15:presenceInfo xmlns:p15="http://schemas.microsoft.com/office/powerpoint/2012/main" userId="S-1-5-21-240760879-942420343-167288017-3452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591FE7-9CDE-4545-8021-025CF635D76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11B0DC-E18A-4A15-9FBF-5D02AA5F8B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4DF-FDFE-4F7E-9FDD-5363E816CD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2C6-217E-4826-BF38-C6BC808550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5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93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5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9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9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2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4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8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3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972A-94DC-4AF4-B58D-4B3B4BF8417D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7304-6101-41AE-AFD3-EE3DB43A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0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gcc.edu/Paying_for_College/How_to_Apply_for_Financial_Aid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ec.state.md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Finaid@pgcc.ed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gcc.financialaidtv.com/play/9637-parent-information-overview/9427-are-there-some-specific-things-parents-and-their-student-should-discus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gcc.financialaidtv.com/play/7253-financial-aid-basics/241-how-can-i-pay-colle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8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itannic Bold" panose="020B0903060703020204" pitchFamily="34" charset="0"/>
                <a:hlinkClick r:id="rId2"/>
              </a:rPr>
              <a:t>Financial Aid</a:t>
            </a:r>
            <a:endParaRPr lang="en-US" sz="8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5" name="Content Placeholder 4" descr="PROFESSORES LUSOS: Aumento de professores contratado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94" y="2878730"/>
            <a:ext cx="521970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5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738" y="901532"/>
            <a:ext cx="9344891" cy="129302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cap="none" dirty="0" smtClean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FEDERAL PELL GRANT</a:t>
            </a:r>
            <a:endParaRPr lang="en-US" sz="7200" b="1" cap="none" dirty="0">
              <a:ln/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to undergraduate students who have not earned their first Bachelor’s degree</a:t>
            </a:r>
          </a:p>
          <a:p>
            <a:r>
              <a:rPr lang="en-US" dirty="0"/>
              <a:t>Amount awarded is based upon the student’s EFC and enrollment level</a:t>
            </a:r>
          </a:p>
          <a:p>
            <a:r>
              <a:rPr lang="en-US" dirty="0"/>
              <a:t>Students may not receive more than 12 full-time semesters of the Federal Pell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15" y="224445"/>
            <a:ext cx="8544097" cy="2427316"/>
          </a:xfrm>
        </p:spPr>
        <p:txBody>
          <a:bodyPr>
            <a:noAutofit/>
          </a:bodyPr>
          <a:lstStyle/>
          <a:p>
            <a:r>
              <a:rPr lang="en-US" sz="48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FEDERAL SUPPLEMENTAL EDUCATIONAL OPPORTUNITY </a:t>
            </a:r>
            <a:r>
              <a:rPr lang="en-US" sz="48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GRANT(FSEOG</a:t>
            </a:r>
            <a:r>
              <a:rPr lang="en-US" sz="48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51760"/>
            <a:ext cx="10820400" cy="4024125"/>
          </a:xfrm>
        </p:spPr>
        <p:txBody>
          <a:bodyPr/>
          <a:lstStyle/>
          <a:p>
            <a:r>
              <a:rPr lang="en-US" dirty="0" smtClean="0"/>
              <a:t>FSEOG </a:t>
            </a:r>
            <a:r>
              <a:rPr lang="en-US" dirty="0"/>
              <a:t>is for Undergraduate students with exceptional financial need</a:t>
            </a:r>
          </a:p>
          <a:p>
            <a:r>
              <a:rPr lang="en-US" dirty="0"/>
              <a:t>The program gives priority to students who receive the Federal Pell Grant</a:t>
            </a:r>
          </a:p>
          <a:p>
            <a:r>
              <a:rPr lang="en-US" dirty="0"/>
              <a:t>Award amounts are at the discretion of the college or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INSTITUTIONAL </a:t>
            </a:r>
            <a:r>
              <a:rPr lang="en-US" sz="54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SCHOLARSHIPS</a:t>
            </a:r>
            <a:endParaRPr lang="en-US" sz="54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Institutional aid offered </a:t>
            </a:r>
            <a:r>
              <a:rPr lang="en-US" altLang="en-US" sz="2400" dirty="0" smtClean="0"/>
              <a:t>from college resources</a:t>
            </a:r>
            <a:endParaRPr lang="en-US" altLang="en-US" sz="2400" dirty="0"/>
          </a:p>
          <a:p>
            <a:r>
              <a:rPr lang="en-US" altLang="en-US" sz="2400" dirty="0"/>
              <a:t>Aid may include </a:t>
            </a:r>
            <a:r>
              <a:rPr lang="en-US" altLang="en-US" sz="2400" dirty="0" smtClean="0"/>
              <a:t>grants or scholarships</a:t>
            </a:r>
            <a:endParaRPr lang="en-US" altLang="en-US" sz="2400" dirty="0"/>
          </a:p>
          <a:p>
            <a:r>
              <a:rPr lang="en-US" altLang="en-US" sz="2400" dirty="0"/>
              <a:t>Application processes may vary</a:t>
            </a:r>
          </a:p>
          <a:p>
            <a:r>
              <a:rPr lang="en-US" altLang="en-US" sz="2400" dirty="0"/>
              <a:t>Awarded based on need and/or merit and can vary in amounts and availability by </a:t>
            </a:r>
            <a:r>
              <a:rPr lang="en-US" altLang="en-US" sz="2400" dirty="0" smtClean="0"/>
              <a:t>college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1494"/>
            <a:ext cx="8610600" cy="1293028"/>
          </a:xfrm>
        </p:spPr>
        <p:txBody>
          <a:bodyPr>
            <a:noAutofit/>
          </a:bodyPr>
          <a:lstStyle/>
          <a:p>
            <a:r>
              <a:rPr lang="en-US" sz="7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STATE SCHOLARSHIPS</a:t>
            </a:r>
            <a:endParaRPr lang="en-US" sz="72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Aid awarded by the state to students seeking a degree generally at a school within the state</a:t>
            </a:r>
          </a:p>
          <a:p>
            <a:r>
              <a:rPr lang="en-US" altLang="en-US" sz="2400" dirty="0"/>
              <a:t>Aid may include but is not limited to scholarships, grants, and low-interest loans</a:t>
            </a:r>
          </a:p>
          <a:p>
            <a:r>
              <a:rPr lang="en-US" altLang="en-US" sz="2400" dirty="0"/>
              <a:t>Students may need to submit additional applications other than FAFSA to be considered for aid</a:t>
            </a:r>
          </a:p>
          <a:p>
            <a:r>
              <a:rPr lang="en-US" altLang="en-US" sz="2400" dirty="0"/>
              <a:t>State aid can be either need or merit-based </a:t>
            </a:r>
          </a:p>
          <a:p>
            <a:r>
              <a:rPr lang="en-US" altLang="en-US" sz="2400" dirty="0"/>
              <a:t>Administered by the state’s education agency</a:t>
            </a:r>
          </a:p>
          <a:p>
            <a:r>
              <a:rPr lang="en-US" sz="2000" dirty="0" smtClean="0"/>
              <a:t>FAFSA Deadline </a:t>
            </a:r>
            <a:r>
              <a:rPr lang="en-US" sz="2000" dirty="0"/>
              <a:t>- </a:t>
            </a:r>
            <a:r>
              <a:rPr lang="en-US" sz="2400" b="1" dirty="0"/>
              <a:t>March 1</a:t>
            </a:r>
            <a:r>
              <a:rPr lang="en-US" sz="2400" dirty="0"/>
              <a:t>, </a:t>
            </a:r>
            <a:r>
              <a:rPr lang="en-US" sz="2400" dirty="0" smtClean="0"/>
              <a:t>to </a:t>
            </a:r>
            <a:r>
              <a:rPr lang="en-US" sz="2400" dirty="0"/>
              <a:t>be considered for Maryland State scholarships and grants </a:t>
            </a:r>
          </a:p>
          <a:p>
            <a:r>
              <a:rPr lang="en-US" altLang="en-US" sz="2400" dirty="0" smtClean="0"/>
              <a:t>Maryland Community College Promise scholarship – beginning 2020</a:t>
            </a:r>
            <a:endParaRPr lang="en-US" alt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www.mhec.state.md.gov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36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063" y="874379"/>
            <a:ext cx="9683300" cy="150876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cap="none" dirty="0" smtClean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STUDENT LOANS</a:t>
            </a:r>
            <a:endParaRPr lang="en-US" sz="8800" b="1" cap="none" dirty="0">
              <a:ln/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Federal Direct Loans</a:t>
            </a:r>
          </a:p>
          <a:p>
            <a:r>
              <a:rPr lang="en-US" altLang="en-US" sz="2600" dirty="0"/>
              <a:t>Loan funds are received directly from the federal government which must be repaid by the student after the 6 month grace period expires</a:t>
            </a:r>
          </a:p>
          <a:p>
            <a:r>
              <a:rPr lang="en-US" altLang="en-US" sz="2600" dirty="0"/>
              <a:t>Students must enroll half-time (6 credit hours) to qualify</a:t>
            </a:r>
          </a:p>
          <a:p>
            <a:r>
              <a:rPr lang="en-US" altLang="en-US" sz="2600" dirty="0"/>
              <a:t>Lifetime Aggregate Limits:</a:t>
            </a:r>
          </a:p>
          <a:p>
            <a:pPr lvl="1" indent="-273050"/>
            <a:r>
              <a:rPr lang="en-US" altLang="en-US" sz="2600" dirty="0"/>
              <a:t>$31,000 for a dependent undergraduate </a:t>
            </a:r>
          </a:p>
          <a:p>
            <a:pPr lvl="1" indent="-273050"/>
            <a:r>
              <a:rPr lang="en-US" altLang="en-US" sz="2600" dirty="0"/>
              <a:t>$57,500 for an independent undergraduate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785" y="1213261"/>
            <a:ext cx="10209415" cy="1293028"/>
          </a:xfrm>
        </p:spPr>
        <p:txBody>
          <a:bodyPr>
            <a:noAutofit/>
          </a:bodyPr>
          <a:lstStyle/>
          <a:p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DIRECT SUBSIDIZED LOAN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 dirty="0"/>
          </a:p>
          <a:p>
            <a:r>
              <a:rPr lang="en-US" altLang="en-US" sz="2400" dirty="0"/>
              <a:t>Available only to undergraduate students based on financial need </a:t>
            </a:r>
          </a:p>
          <a:p>
            <a:r>
              <a:rPr lang="en-US" altLang="en-US" sz="2400" dirty="0"/>
              <a:t>Federal government pays the interest while the loan is in deferment </a:t>
            </a:r>
          </a:p>
          <a:p>
            <a:r>
              <a:rPr lang="en-US" altLang="en-US" sz="2400" dirty="0"/>
              <a:t>No student may receive more than $23,000 in Subsidized Direct Loans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4" y="1238199"/>
            <a:ext cx="10940934" cy="1293028"/>
          </a:xfrm>
        </p:spPr>
        <p:txBody>
          <a:bodyPr>
            <a:noAutofit/>
          </a:bodyPr>
          <a:lstStyle/>
          <a:p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DIRECT UNSUBSIDIZED LOAN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400" dirty="0"/>
          </a:p>
          <a:p>
            <a:r>
              <a:rPr lang="en-US" altLang="en-US" sz="2400" dirty="0"/>
              <a:t>Available to undergraduate and graduate students regardless of financial need</a:t>
            </a:r>
          </a:p>
          <a:p>
            <a:r>
              <a:rPr lang="en-US" altLang="en-US" sz="2400" dirty="0"/>
              <a:t>Students are responsible for the interest over the life of the loan, including while they are in school</a:t>
            </a:r>
          </a:p>
          <a:p>
            <a:r>
              <a:rPr lang="en-US" altLang="en-US" sz="2400" dirty="0"/>
              <a:t>Interest rates are fixed at </a:t>
            </a:r>
            <a:r>
              <a:rPr lang="en-US" altLang="en-US" sz="2400" dirty="0" smtClean="0"/>
              <a:t>4.53</a:t>
            </a:r>
            <a:r>
              <a:rPr lang="en-US" altLang="en-US" sz="2400" dirty="0" smtClean="0"/>
              <a:t>%</a:t>
            </a:r>
            <a:endParaRPr lang="en-US" altLang="en-US" sz="2400" dirty="0"/>
          </a:p>
          <a:p>
            <a:r>
              <a:rPr lang="en-US" altLang="en-US" sz="2400" dirty="0"/>
              <a:t>Students may receive up to the lifetime aggregate limits less Subsidized loan amounts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FEDERAL WORK STUDY</a:t>
            </a:r>
            <a:endParaRPr lang="en-US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400" dirty="0"/>
          </a:p>
          <a:p>
            <a:r>
              <a:rPr lang="en-US" altLang="en-US" sz="2400" dirty="0"/>
              <a:t>Program that provides on-campus (and select off-campus) employment to eligible students</a:t>
            </a:r>
          </a:p>
          <a:p>
            <a:r>
              <a:rPr lang="en-US" altLang="en-US" sz="2400" dirty="0"/>
              <a:t>ED provides the funds to the College. Each institution has its own restrictions on the way it allocates funds.</a:t>
            </a:r>
          </a:p>
          <a:p>
            <a:r>
              <a:rPr lang="en-US" altLang="en-US" sz="2400" dirty="0"/>
              <a:t>Students are paid bi-weekly (this too can vary by institution, but students must be paid at least once a month)</a:t>
            </a:r>
          </a:p>
          <a:p>
            <a:r>
              <a:rPr lang="en-US" altLang="en-US" sz="2400" dirty="0"/>
              <a:t>Income earned through FWS is taxable and reported to the IRS; the income is not counted against the student when completing a FAFSA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6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24" y="824190"/>
            <a:ext cx="9601196" cy="130386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cap="none" dirty="0" smtClean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Satisfactory Academic </a:t>
            </a:r>
            <a:r>
              <a:rPr lang="en-US" sz="6000" b="1" cap="none" dirty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P</a:t>
            </a:r>
            <a:r>
              <a:rPr lang="en-US" sz="6000" b="1" cap="none" dirty="0" smtClean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rogress</a:t>
            </a:r>
            <a:endParaRPr lang="en-US" sz="6000" b="1" cap="none" dirty="0">
              <a:ln/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9163"/>
            <a:ext cx="6629400" cy="3655630"/>
          </a:xfrm>
        </p:spPr>
        <p:txBody>
          <a:bodyPr>
            <a:normAutofit/>
          </a:bodyPr>
          <a:lstStyle/>
          <a:p>
            <a:r>
              <a:rPr lang="en-US" dirty="0"/>
              <a:t>Federal regulations require that a student meet basic academic progress standards before he or she can receive federal financial aid.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</a:t>
            </a:r>
            <a:r>
              <a:rPr lang="en-US" dirty="0"/>
              <a:t>67% of credits attempted</a:t>
            </a:r>
          </a:p>
          <a:p>
            <a:r>
              <a:rPr lang="en-US" dirty="0"/>
              <a:t>Graduate on time</a:t>
            </a:r>
          </a:p>
          <a:p>
            <a:r>
              <a:rPr lang="en-US" dirty="0"/>
              <a:t>Maintain cumulative GPA of </a:t>
            </a:r>
            <a:r>
              <a:rPr lang="en-US" dirty="0" smtClean="0"/>
              <a:t>2.0</a:t>
            </a:r>
            <a:endParaRPr lang="en-US" dirty="0"/>
          </a:p>
          <a:p>
            <a:r>
              <a:rPr lang="en-US" dirty="0"/>
              <a:t>The satisfactory academic progress policy can be found online.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5754" y="2487476"/>
            <a:ext cx="1922207" cy="315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2368550" y="260349"/>
            <a:ext cx="6858000" cy="233322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000" dirty="0"/>
              <a:t>Important Things to </a:t>
            </a:r>
            <a:br>
              <a:rPr lang="en-US" sz="6000" dirty="0"/>
            </a:br>
            <a:r>
              <a:rPr lang="en-US" sz="6000" dirty="0"/>
              <a:t>Remember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1752600" y="3000190"/>
            <a:ext cx="8686800" cy="2557463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Apply for aid as soon as possible after </a:t>
            </a:r>
            <a:r>
              <a:rPr lang="en-US" b="1" dirty="0">
                <a:solidFill>
                  <a:schemeClr val="tx1"/>
                </a:solidFill>
              </a:rPr>
              <a:t>October 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every year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Priority deadline for Maryland residents to submit FAFSA - </a:t>
            </a:r>
            <a:r>
              <a:rPr lang="en-US" b="1" dirty="0">
                <a:solidFill>
                  <a:schemeClr val="tx1"/>
                </a:solidFill>
              </a:rPr>
              <a:t>March 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PGCC Institutional  Scholarship deadline - </a:t>
            </a:r>
            <a:r>
              <a:rPr lang="en-US" b="1" dirty="0">
                <a:solidFill>
                  <a:schemeClr val="tx1"/>
                </a:solidFill>
              </a:rPr>
              <a:t>April 15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27652" name="Picture 5" descr="j0426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381000"/>
            <a:ext cx="1841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j04248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125614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800" b="1" cap="none" dirty="0" smtClean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Agenda</a:t>
            </a:r>
            <a:endParaRPr lang="en-US" sz="5400" b="1" cap="none" dirty="0">
              <a:ln/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financial aid</a:t>
            </a:r>
          </a:p>
          <a:p>
            <a:r>
              <a:rPr lang="en-US" sz="3600" dirty="0" smtClean="0"/>
              <a:t>Eligibility requirements</a:t>
            </a:r>
          </a:p>
          <a:p>
            <a:r>
              <a:rPr lang="en-US" sz="3600" dirty="0" smtClean="0"/>
              <a:t>Application process</a:t>
            </a:r>
            <a:endParaRPr lang="en-US" sz="3600" dirty="0"/>
          </a:p>
          <a:p>
            <a:r>
              <a:rPr lang="en-US" sz="3600" dirty="0" smtClean="0"/>
              <a:t>Types of financial aid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Satisfactory </a:t>
            </a:r>
            <a:r>
              <a:rPr lang="en-US" sz="3600" b="1" dirty="0">
                <a:solidFill>
                  <a:srgbClr val="FF0000"/>
                </a:solidFill>
              </a:rPr>
              <a:t>academic progress (SAP)</a:t>
            </a:r>
          </a:p>
          <a:p>
            <a:endParaRPr lang="en-US" sz="3600" dirty="0" smtClean="0"/>
          </a:p>
          <a:p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Let us assist you…</a:t>
            </a:r>
            <a:endParaRPr lang="en-US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368" y="2138657"/>
            <a:ext cx="8229600" cy="4104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are located in Bladen Hall Room </a:t>
            </a:r>
            <a:r>
              <a:rPr lang="en-US" dirty="0" smtClean="0"/>
              <a:t>121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	Hours:  Monday – Thursday</a:t>
            </a:r>
          </a:p>
          <a:p>
            <a:pPr marL="0" indent="0" algn="ctr">
              <a:buNone/>
            </a:pPr>
            <a:r>
              <a:rPr lang="en-US" dirty="0"/>
              <a:t>		8:30 AM to 8:00 PM</a:t>
            </a:r>
          </a:p>
          <a:p>
            <a:pPr marL="0" indent="0" algn="ctr">
              <a:buNone/>
            </a:pPr>
            <a:r>
              <a:rPr lang="en-US" dirty="0"/>
              <a:t>		Friday</a:t>
            </a:r>
          </a:p>
          <a:p>
            <a:pPr marL="0" indent="0" algn="ctr">
              <a:buNone/>
            </a:pPr>
            <a:r>
              <a:rPr lang="en-US" dirty="0"/>
              <a:t>		</a:t>
            </a:r>
            <a:r>
              <a:rPr lang="en-US" dirty="0" smtClean="0"/>
              <a:t>12:00 PM </a:t>
            </a:r>
            <a:r>
              <a:rPr lang="en-US" dirty="0"/>
              <a:t>to 5:00 </a:t>
            </a:r>
            <a:r>
              <a:rPr lang="en-US" dirty="0" smtClean="0"/>
              <a:t>PM</a:t>
            </a:r>
          </a:p>
          <a:p>
            <a:pPr marL="0" indent="0" algn="ctr">
              <a:buNone/>
            </a:pPr>
            <a:r>
              <a:rPr lang="en-US" dirty="0" smtClean="0"/>
              <a:t> Office: 301.546.0822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 </a:t>
            </a:r>
            <a:r>
              <a:rPr lang="en-US" dirty="0"/>
              <a:t>your questions to </a:t>
            </a:r>
            <a:r>
              <a:rPr lang="en-US" dirty="0" smtClean="0">
                <a:hlinkClick r:id="rId2"/>
              </a:rPr>
              <a:t>Finaid@pgcc.edu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5" b="95912" l="1478" r="97291">
                        <a14:foregroundMark x1="68719" y1="16038" x2="68719" y2="16038"/>
                        <a14:foregroundMark x1="70443" y1="14151" x2="70443" y2="14151"/>
                        <a14:foregroundMark x1="62069" y1="20755" x2="62069" y2="20755"/>
                        <a14:foregroundMark x1="59606" y1="24528" x2="59606" y2="24528"/>
                        <a14:foregroundMark x1="57635" y1="27044" x2="57635" y2="27044"/>
                        <a14:foregroundMark x1="55172" y1="30503" x2="55172" y2="30503"/>
                        <a14:foregroundMark x1="50985" y1="33962" x2="50985" y2="33962"/>
                        <a14:foregroundMark x1="40148" y1="27044" x2="40148" y2="27044"/>
                        <a14:foregroundMark x1="34975" y1="20126" x2="34975" y2="20126"/>
                        <a14:foregroundMark x1="29064" y1="25786" x2="29064" y2="25786"/>
                        <a14:foregroundMark x1="68227" y1="29874" x2="68227" y2="29874"/>
                        <a14:foregroundMark x1="37685" y1="57862" x2="37685" y2="57862"/>
                        <a14:foregroundMark x1="32759" y1="57862" x2="32759" y2="57862"/>
                        <a14:foregroundMark x1="27340" y1="65094" x2="27340" y2="65094"/>
                        <a14:foregroundMark x1="18227" y1="68239" x2="18227" y2="68239"/>
                        <a14:foregroundMark x1="10591" y1="66038" x2="10591" y2="66038"/>
                        <a14:foregroundMark x1="5911" y1="67925" x2="5911" y2="67925"/>
                        <a14:foregroundMark x1="61330" y1="57862" x2="61330" y2="57862"/>
                        <a14:foregroundMark x1="63054" y1="66667" x2="63054" y2="66667"/>
                        <a14:foregroundMark x1="69458" y1="58805" x2="69458" y2="58805"/>
                        <a14:foregroundMark x1="76108" y1="66667" x2="76108" y2="66667"/>
                        <a14:foregroundMark x1="82759" y1="64465" x2="82759" y2="64465"/>
                        <a14:foregroundMark x1="80788" y1="60377" x2="80788" y2="60377"/>
                        <a14:foregroundMark x1="78325" y1="68553" x2="78325" y2="68553"/>
                        <a14:foregroundMark x1="86700" y1="71069" x2="86700" y2="71069"/>
                        <a14:foregroundMark x1="85468" y1="69182" x2="85468" y2="69182"/>
                        <a14:foregroundMark x1="89409" y1="65723" x2="89409" y2="65723"/>
                        <a14:foregroundMark x1="93103" y1="67925" x2="93103" y2="67925"/>
                        <a14:foregroundMark x1="91379" y1="65409" x2="91379" y2="65409"/>
                        <a14:foregroundMark x1="90148" y1="63208" x2="90148" y2="63208"/>
                        <a14:foregroundMark x1="85468" y1="60692" x2="85468" y2="60692"/>
                        <a14:foregroundMark x1="87685" y1="72956" x2="87685" y2="72956"/>
                        <a14:foregroundMark x1="90394" y1="73585" x2="90394" y2="73585"/>
                        <a14:foregroundMark x1="90640" y1="77044" x2="90640" y2="77044"/>
                        <a14:foregroundMark x1="90394" y1="81447" x2="90394" y2="81447"/>
                        <a14:foregroundMark x1="90148" y1="77044" x2="90148" y2="77044"/>
                        <a14:foregroundMark x1="56158" y1="80503" x2="56158" y2="80503"/>
                        <a14:foregroundMark x1="53448" y1="81132" x2="53448" y2="81132"/>
                        <a14:foregroundMark x1="53695" y1="87736" x2="53695" y2="87736"/>
                        <a14:foregroundMark x1="41133" y1="88679" x2="41133" y2="88679"/>
                        <a14:foregroundMark x1="33005" y1="86478" x2="33005" y2="86478"/>
                        <a14:foregroundMark x1="24877" y1="88365" x2="24877" y2="88365"/>
                        <a14:foregroundMark x1="27340" y1="85535" x2="27340" y2="85535"/>
                        <a14:foregroundMark x1="28079" y1="83019" x2="28079" y2="83019"/>
                        <a14:foregroundMark x1="29064" y1="81761" x2="29064" y2="81761"/>
                        <a14:foregroundMark x1="62808" y1="82704" x2="62808" y2="82704"/>
                        <a14:foregroundMark x1="73892" y1="84277" x2="73892" y2="84277"/>
                        <a14:foregroundMark x1="70690" y1="82075" x2="70690" y2="82075"/>
                        <a14:foregroundMark x1="77586" y1="85535" x2="77586" y2="85535"/>
                        <a14:foregroundMark x1="82759" y1="90881" x2="82759" y2="90881"/>
                        <a14:foregroundMark x1="80049" y1="94340" x2="80049" y2="94340"/>
                        <a14:foregroundMark x1="78325" y1="91195" x2="78325" y2="91195"/>
                        <a14:foregroundMark x1="73892" y1="90881" x2="73892" y2="90881"/>
                        <a14:foregroundMark x1="66256" y1="90252" x2="66256" y2="90252"/>
                        <a14:foregroundMark x1="84729" y1="94654" x2="84729" y2="94654"/>
                        <a14:foregroundMark x1="16502" y1="90881" x2="16502" y2="90881"/>
                        <a14:foregroundMark x1="21182" y1="83019" x2="21182" y2="83019"/>
                        <a14:foregroundMark x1="20936" y1="91509" x2="20936" y2="91509"/>
                        <a14:foregroundMark x1="16502" y1="93396" x2="16502" y2="93396"/>
                        <a14:foregroundMark x1="19704" y1="94969" x2="19704" y2="94969"/>
                        <a14:foregroundMark x1="26108" y1="92138" x2="26108" y2="92138"/>
                        <a14:foregroundMark x1="31034" y1="90881" x2="31034" y2="90881"/>
                        <a14:foregroundMark x1="7635" y1="83962" x2="7635" y2="83962"/>
                        <a14:foregroundMark x1="2463" y1="81132" x2="2463" y2="81132"/>
                        <a14:foregroundMark x1="1970" y1="71698" x2="1970" y2="71698"/>
                        <a14:foregroundMark x1="4926" y1="66038" x2="4926" y2="66038"/>
                        <a14:foregroundMark x1="8621" y1="63836" x2="8621" y2="63836"/>
                        <a14:foregroundMark x1="13300" y1="61321" x2="13300" y2="61321"/>
                        <a14:foregroundMark x1="16749" y1="70755" x2="16749" y2="70755"/>
                        <a14:foregroundMark x1="20197" y1="72013" x2="20197" y2="72013"/>
                        <a14:foregroundMark x1="24631" y1="58176" x2="24631" y2="58176"/>
                        <a14:foregroundMark x1="32266" y1="64780" x2="32266" y2="64780"/>
                        <a14:foregroundMark x1="35468" y1="55346" x2="35468" y2="55346"/>
                        <a14:foregroundMark x1="29064" y1="55660" x2="29064" y2="55660"/>
                        <a14:foregroundMark x1="32020" y1="54088" x2="32020" y2="54088"/>
                        <a14:foregroundMark x1="19951" y1="57862" x2="19951" y2="57862"/>
                        <a14:foregroundMark x1="49015" y1="62893" x2="49015" y2="62893"/>
                        <a14:foregroundMark x1="52956" y1="62264" x2="52956" y2="62264"/>
                        <a14:foregroundMark x1="58621" y1="62264" x2="58621" y2="62264"/>
                        <a14:foregroundMark x1="59852" y1="53774" x2="59852" y2="53774"/>
                        <a14:foregroundMark x1="56650" y1="51887" x2="56650" y2="51887"/>
                        <a14:foregroundMark x1="66502" y1="54403" x2="66502" y2="54403"/>
                        <a14:foregroundMark x1="66995" y1="63208" x2="66995" y2="63208"/>
                        <a14:foregroundMark x1="74631" y1="58805" x2="74631" y2="58805"/>
                        <a14:foregroundMark x1="72660" y1="55660" x2="72660" y2="55660"/>
                        <a14:foregroundMark x1="73892" y1="70126" x2="73892" y2="70126"/>
                        <a14:foregroundMark x1="82020" y1="58805" x2="82020" y2="58805"/>
                        <a14:foregroundMark x1="87438" y1="60692" x2="87438" y2="60692"/>
                        <a14:foregroundMark x1="94581" y1="64780" x2="94581" y2="64780"/>
                        <a14:foregroundMark x1="97291" y1="68553" x2="97291" y2="68553"/>
                        <a14:foregroundMark x1="28079" y1="71069" x2="28079" y2="71069"/>
                        <a14:foregroundMark x1="36700" y1="88679" x2="36700" y2="88679"/>
                        <a14:foregroundMark x1="35468" y1="90881" x2="35468" y2="90881"/>
                        <a14:foregroundMark x1="49015" y1="89937" x2="49015" y2="89937"/>
                        <a14:foregroundMark x1="7882" y1="87736" x2="7882" y2="87736"/>
                        <a14:backgroundMark x1="75123" y1="98428" x2="75123" y2="98428"/>
                        <a14:backgroundMark x1="78079" y1="98742" x2="78079" y2="98742"/>
                        <a14:backgroundMark x1="80542" y1="99371" x2="80542" y2="99371"/>
                        <a14:backgroundMark x1="82266" y1="99371" x2="82266" y2="99371"/>
                        <a14:backgroundMark x1="84236" y1="99686" x2="84236" y2="99686"/>
                        <a14:backgroundMark x1="85468" y1="99686" x2="85468" y2="99686"/>
                        <a14:backgroundMark x1="24384" y1="98428" x2="24384" y2="98428"/>
                        <a14:backgroundMark x1="21429" y1="99371" x2="21429" y2="99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3" y="3071873"/>
            <a:ext cx="2656764" cy="208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213" y="51571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Are there some specific things that parents and their student should discuss?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2" y="86598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FERPA</a:t>
            </a:r>
            <a:r>
              <a:rPr lang="en-US" dirty="0"/>
              <a:t/>
            </a:r>
            <a:br>
              <a:rPr lang="en-US" dirty="0"/>
            </a:br>
            <a:r>
              <a:rPr lang="en-US" sz="3900" i="1" dirty="0" smtClean="0"/>
              <a:t>The Family Educational Rights and Privacy Act (1974)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2" y="2647839"/>
            <a:ext cx="9210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Family Educational Rights and Privacy Act (FERPA) (20 U.S.C. § 1232g; 34 CFR Part 99) is a Federal law that protects the privacy of student education records. The law applies to all schools that receive funds under an applicable program of the U.S. Department of Education.</a:t>
            </a:r>
          </a:p>
          <a:p>
            <a:r>
              <a:rPr lang="en-US" dirty="0"/>
              <a:t>FERPA gives parents certain rights with respect to their children's education records. These rights transfer to the student when he or she reaches the age of 18 or attends a school beyond the high school level. Students to whom the rights have transferred are "eligible students."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ritannic Bold" panose="020B0903060703020204" pitchFamily="34" charset="0"/>
              </a:rPr>
              <a:t> </a:t>
            </a:r>
            <a:r>
              <a:rPr 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F</a:t>
            </a:r>
            <a:r>
              <a:rPr lang="en-US" sz="8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inancial Aid</a:t>
            </a:r>
            <a:endParaRPr lang="en-US" sz="8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078" y="2515368"/>
            <a:ext cx="9601196" cy="3318936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GRANTS</a:t>
            </a:r>
            <a:endParaRPr lang="en-US" sz="3200" dirty="0"/>
          </a:p>
          <a:p>
            <a:pPr lvl="1"/>
            <a:r>
              <a:rPr lang="en-US" sz="3200" dirty="0" smtClean="0"/>
              <a:t>SCHOLARSHIPS</a:t>
            </a:r>
          </a:p>
          <a:p>
            <a:pPr lvl="1"/>
            <a:r>
              <a:rPr lang="en-US" sz="3200" dirty="0" smtClean="0"/>
              <a:t>FEDERAL WORK STUDY </a:t>
            </a:r>
          </a:p>
          <a:p>
            <a:pPr lvl="1"/>
            <a:r>
              <a:rPr lang="en-US" sz="3200" dirty="0" smtClean="0"/>
              <a:t>FEDERAL LOANS</a:t>
            </a:r>
          </a:p>
          <a:p>
            <a:pPr lvl="1"/>
            <a:r>
              <a:rPr lang="en-US" sz="3200" dirty="0" smtClean="0">
                <a:hlinkClick r:id="rId2"/>
              </a:rPr>
              <a:t>HOW CAN I PAY FOR COLLEGE?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Eligibility Requirements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7316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U.S. citizen or eligible non-citizen</a:t>
            </a:r>
          </a:p>
          <a:p>
            <a:r>
              <a:rPr lang="en-US" sz="3200" dirty="0"/>
              <a:t>Must have a high school diploma or  GED        </a:t>
            </a:r>
          </a:p>
          <a:p>
            <a:r>
              <a:rPr lang="en-US" sz="3200" dirty="0"/>
              <a:t>Not in default on a federal </a:t>
            </a:r>
            <a:r>
              <a:rPr lang="en-US" sz="3200" dirty="0" smtClean="0"/>
              <a:t>student loan</a:t>
            </a:r>
            <a:endParaRPr lang="en-US" sz="3200" dirty="0"/>
          </a:p>
          <a:p>
            <a:r>
              <a:rPr lang="en-US" sz="3200" dirty="0"/>
              <a:t>Enrolled in an eligible degree program</a:t>
            </a:r>
          </a:p>
          <a:p>
            <a:r>
              <a:rPr lang="en-US" sz="3200" u="sng" dirty="0"/>
              <a:t>Enrolled in at least 6 credits </a:t>
            </a:r>
            <a:r>
              <a:rPr lang="en-US" sz="3200" b="1" u="sng" dirty="0">
                <a:solidFill>
                  <a:srgbClr val="0070C0"/>
                </a:solidFill>
              </a:rPr>
              <a:t>(for student loans)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47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273" y="648393"/>
            <a:ext cx="8537172" cy="142147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/>
            <a:r>
              <a:rPr lang="en-US" sz="5400" b="1" cap="none" dirty="0">
                <a:ln/>
                <a:solidFill>
                  <a:schemeClr val="accent3"/>
                </a:solidFill>
                <a:latin typeface="Britannic Bold" panose="020B0903060703020204" pitchFamily="34" charset="0"/>
              </a:rPr>
              <a:t>HOW DO I APPLY FOR FINANCIAL  ASSISTANCE?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396539" y="2593572"/>
            <a:ext cx="6655030" cy="343108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9BBB59"/>
                </a:solidFill>
              </a:rPr>
              <a:t>Apply online – beginning October </a:t>
            </a:r>
            <a:r>
              <a:rPr lang="en-US" dirty="0" smtClean="0">
                <a:solidFill>
                  <a:srgbClr val="9BBB59"/>
                </a:solidFill>
              </a:rPr>
              <a:t>1</a:t>
            </a:r>
            <a:r>
              <a:rPr lang="en-US" baseline="30000" dirty="0" smtClean="0">
                <a:solidFill>
                  <a:srgbClr val="9BBB59"/>
                </a:solidFill>
              </a:rPr>
              <a:t>st</a:t>
            </a:r>
            <a:endParaRPr lang="en-US" dirty="0" smtClean="0">
              <a:solidFill>
                <a:srgbClr val="9BBB5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B0F0"/>
                </a:solidFill>
              </a:rPr>
              <a:t>www.fafsa.gov  </a:t>
            </a:r>
            <a:endParaRPr lang="en-US" sz="2800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Download myStudentAid mobile app 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9BBB59"/>
                </a:solidFill>
              </a:rPr>
              <a:t>Create FSA ID and Password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B0F0"/>
                </a:solidFill>
              </a:rPr>
              <a:t>www.studentaid.gov/fsaid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9BBB59"/>
                </a:solidFill>
              </a:rPr>
              <a:t>Include </a:t>
            </a:r>
            <a:r>
              <a:rPr lang="en-US" dirty="0" smtClean="0">
                <a:solidFill>
                  <a:srgbClr val="9BBB59"/>
                </a:solidFill>
              </a:rPr>
              <a:t>Federal </a:t>
            </a:r>
            <a:r>
              <a:rPr lang="en-US" dirty="0">
                <a:solidFill>
                  <a:srgbClr val="9BBB59"/>
                </a:solidFill>
              </a:rPr>
              <a:t>School Code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</a:rPr>
              <a:t>002089</a:t>
            </a:r>
          </a:p>
        </p:txBody>
      </p:sp>
    </p:spTree>
    <p:extLst>
      <p:ext uri="{BB962C8B-B14F-4D97-AF65-F5344CB8AC3E}">
        <p14:creationId xmlns:p14="http://schemas.microsoft.com/office/powerpoint/2010/main" val="34506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764373"/>
            <a:ext cx="11132127" cy="1293028"/>
          </a:xfrm>
        </p:spPr>
        <p:txBody>
          <a:bodyPr>
            <a:noAutofit/>
          </a:bodyPr>
          <a:lstStyle/>
          <a:p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Free Application for Federal </a:t>
            </a:r>
            <a: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S</a:t>
            </a:r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tudent </a:t>
            </a:r>
            <a: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A</a:t>
            </a:r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id  - </a:t>
            </a:r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hlinkClick r:id="rId2"/>
              </a:rPr>
              <a:t>FAFSA</a:t>
            </a:r>
            <a:endParaRPr lang="en-US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746" y="2351867"/>
            <a:ext cx="7154334" cy="402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9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68" y="1554480"/>
            <a:ext cx="8798768" cy="470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2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989" y="936424"/>
            <a:ext cx="7744234" cy="1238597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itannic Bold" panose="020B0903060703020204" pitchFamily="34" charset="0"/>
              </a:rPr>
              <a:t>TYPES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AID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1092" y="4202342"/>
            <a:ext cx="3200400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9BBB5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Scholarships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Institutional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Private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395" y="2463405"/>
            <a:ext cx="4485570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9BBB5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Federal </a:t>
            </a:r>
            <a:r>
              <a:rPr lang="en-US" sz="2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Pell Grant</a:t>
            </a:r>
            <a:endParaRPr lang="en-US" sz="24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Federal </a:t>
            </a:r>
            <a:r>
              <a:rPr lang="en-US" sz="2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Supplemental </a:t>
            </a:r>
            <a:r>
              <a:rPr lang="en-US" sz="2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Educational Opportunity Grants </a:t>
            </a:r>
            <a:r>
              <a:rPr lang="en-US" sz="2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(FSEOG</a:t>
            </a:r>
            <a:r>
              <a:rPr lang="en-US" sz="2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Maryland State </a:t>
            </a:r>
            <a:r>
              <a:rPr lang="en-US" sz="2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Grants</a:t>
            </a:r>
          </a:p>
          <a:p>
            <a:endParaRPr lang="en-US" sz="24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092" y="2386976"/>
            <a:ext cx="406002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9BBB5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Federal Aid and Direct Student Loans</a:t>
            </a:r>
            <a:endParaRPr lang="en-US" sz="2800" b="1" spc="150" dirty="0">
              <a:ln w="11430"/>
              <a:solidFill>
                <a:srgbClr val="9BBB5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Work Study</a:t>
            </a:r>
            <a:endParaRPr lang="en-US" sz="28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4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1080</TotalTime>
  <Words>795</Words>
  <Application>Microsoft Office PowerPoint</Application>
  <PresentationFormat>Widescreen</PresentationFormat>
  <Paragraphs>116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Britannic Bold</vt:lpstr>
      <vt:lpstr>Calibri</vt:lpstr>
      <vt:lpstr>Century Gothic</vt:lpstr>
      <vt:lpstr>Wingdings</vt:lpstr>
      <vt:lpstr>Vapor Trail</vt:lpstr>
      <vt:lpstr>Financial Aid</vt:lpstr>
      <vt:lpstr>Agenda</vt:lpstr>
      <vt:lpstr>FERPA The Family Educational Rights and Privacy Act (1974)</vt:lpstr>
      <vt:lpstr> Financial Aid</vt:lpstr>
      <vt:lpstr>Eligibility Requirements</vt:lpstr>
      <vt:lpstr>HOW DO I APPLY FOR FINANCIAL  ASSISTANCE?</vt:lpstr>
      <vt:lpstr>Free Application for Federal Student Aid  - FAFSA</vt:lpstr>
      <vt:lpstr>PowerPoint Presentation</vt:lpstr>
      <vt:lpstr>TYPES OF AID</vt:lpstr>
      <vt:lpstr>FEDERAL PELL GRANT</vt:lpstr>
      <vt:lpstr>FEDERAL SUPPLEMENTAL EDUCATIONAL OPPORTUNITY GRANT(FSEOG)</vt:lpstr>
      <vt:lpstr>INSTITUTIONAL SCHOLARSHIPS</vt:lpstr>
      <vt:lpstr>STATE SCHOLARSHIPS</vt:lpstr>
      <vt:lpstr>STUDENT LOANS</vt:lpstr>
      <vt:lpstr>DIRECT SUBSIDIZED LOAN</vt:lpstr>
      <vt:lpstr>DIRECT UNSUBSIDIZED LOAN</vt:lpstr>
      <vt:lpstr>FEDERAL WORK STUDY</vt:lpstr>
      <vt:lpstr>Satisfactory Academic Progress</vt:lpstr>
      <vt:lpstr>Important Things to  Remember</vt:lpstr>
      <vt:lpstr>Let us assist you…</vt:lpstr>
    </vt:vector>
  </TitlesOfParts>
  <Company>PGCC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and Financial Aid</dc:title>
  <dc:creator>Sonja D Williams</dc:creator>
  <cp:lastModifiedBy>Sonja D Williams</cp:lastModifiedBy>
  <cp:revision>63</cp:revision>
  <cp:lastPrinted>2018-09-17T21:30:44Z</cp:lastPrinted>
  <dcterms:created xsi:type="dcterms:W3CDTF">2018-08-31T20:15:41Z</dcterms:created>
  <dcterms:modified xsi:type="dcterms:W3CDTF">2019-07-11T22:22:14Z</dcterms:modified>
</cp:coreProperties>
</file>