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85" r:id="rId4"/>
    <p:sldId id="279" r:id="rId5"/>
    <p:sldId id="265" r:id="rId6"/>
    <p:sldId id="264" r:id="rId7"/>
    <p:sldId id="268" r:id="rId8"/>
    <p:sldId id="269" r:id="rId9"/>
    <p:sldId id="270" r:id="rId10"/>
    <p:sldId id="266" r:id="rId11"/>
    <p:sldId id="274" r:id="rId12"/>
    <p:sldId id="271" r:id="rId13"/>
    <p:sldId id="272" r:id="rId14"/>
    <p:sldId id="280" r:id="rId15"/>
    <p:sldId id="281" r:id="rId16"/>
    <p:sldId id="282" r:id="rId17"/>
    <p:sldId id="283" r:id="rId18"/>
    <p:sldId id="284" r:id="rId19"/>
    <p:sldId id="257" r:id="rId20"/>
    <p:sldId id="258" r:id="rId21"/>
    <p:sldId id="278"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11" autoAdjust="0"/>
    <p:restoredTop sz="94760" autoAdjust="0"/>
  </p:normalViewPr>
  <p:slideViewPr>
    <p:cSldViewPr snapToGrid="0" snapToObjects="1">
      <p:cViewPr varScale="1">
        <p:scale>
          <a:sx n="76" d="100"/>
          <a:sy n="76" d="100"/>
        </p:scale>
        <p:origin x="-824" y="-112"/>
      </p:cViewPr>
      <p:guideLst>
        <p:guide orient="horz" pos="2160"/>
        <p:guide pos="2880"/>
      </p:guideLst>
    </p:cSldViewPr>
  </p:slideViewPr>
  <p:outlineViewPr>
    <p:cViewPr>
      <p:scale>
        <a:sx n="33" d="100"/>
        <a:sy n="33" d="100"/>
      </p:scale>
      <p:origin x="0" y="3408"/>
    </p:cViewPr>
  </p:outlineViewPr>
  <p:notesTextViewPr>
    <p:cViewPr>
      <p:scale>
        <a:sx n="100" d="100"/>
        <a:sy n="100" d="100"/>
      </p:scale>
      <p:origin x="0" y="0"/>
    </p:cViewPr>
  </p:notesTextViewPr>
  <p:sorterViewPr>
    <p:cViewPr>
      <p:scale>
        <a:sx n="80" d="100"/>
        <a:sy n="80" d="100"/>
      </p:scale>
      <p:origin x="0" y="228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2/2/18</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2/2/18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2/2/18</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2/2/18</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2/2/18</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2/2/18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2/2/18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2/2/18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ed.com/talks/clint_smith_the_danger_of_silence?referrer=playlist-talks_that_explain_difficult_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topbullying.gov/at-risk/effects/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ed.com/talks/shane_koyczan_to_this_day_for_the_bullied_and_beautifu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1.pgcps.org/antibullying/"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stopbullying.gov/at-risk/index.html" TargetMode="External"/><Relationship Id="rId4" Type="http://schemas.openxmlformats.org/officeDocument/2006/relationships/hyperlink" Target="https://www.slideshare.net/kcortes25/bullying-parent-workshop-4540659" TargetMode="External"/><Relationship Id="rId5" Type="http://schemas.openxmlformats.org/officeDocument/2006/relationships/hyperlink" Target="https://www.webmd.com/parenting/tc/bullying-characteristics-of-children-who-bully" TargetMode="External"/><Relationship Id="rId6" Type="http://schemas.openxmlformats.org/officeDocument/2006/relationships/hyperlink" Target="https://www.nasponline.org/resources-and-publications/resources/school-safety-and-crisis/bullying-prevention" TargetMode="External"/><Relationship Id="rId7" Type="http://schemas.openxmlformats.org/officeDocument/2006/relationships/hyperlink" Target="https://www.psychologytoday.com/blog/how-raise-happy-cooperative-child/201212/7-ways-schools-can-prevent-bullying" TargetMode="External"/><Relationship Id="rId1" Type="http://schemas.openxmlformats.org/officeDocument/2006/relationships/slideLayout" Target="../slideLayouts/slideLayout2.xml"/><Relationship Id="rId2" Type="http://schemas.openxmlformats.org/officeDocument/2006/relationships/hyperlink" Target="http://www.apa.org/pubs/journals/spq/index.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cO3ThNOmFP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pa.org/topics/bullying/index.asp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Coffee Collaborations</a:t>
            </a:r>
            <a:endParaRPr lang="en-US" dirty="0"/>
          </a:p>
        </p:txBody>
      </p:sp>
      <p:sp>
        <p:nvSpPr>
          <p:cNvPr id="3" name="Subtitle 2"/>
          <p:cNvSpPr>
            <a:spLocks noGrp="1"/>
          </p:cNvSpPr>
          <p:nvPr>
            <p:ph type="subTitle" idx="1"/>
          </p:nvPr>
        </p:nvSpPr>
        <p:spPr/>
        <p:txBody>
          <a:bodyPr/>
          <a:lstStyle/>
          <a:p>
            <a:r>
              <a:rPr lang="en-US" dirty="0" smtClean="0"/>
              <a:t>“Bullying”… what’s actually going on today?</a:t>
            </a:r>
            <a:endParaRPr lang="en-US" dirty="0"/>
          </a:p>
        </p:txBody>
      </p:sp>
      <p:pic>
        <p:nvPicPr>
          <p:cNvPr id="4" name="Picture 3" descr="cup-of-coffe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170" y="245117"/>
            <a:ext cx="7122603" cy="4802274"/>
          </a:xfrm>
          <a:prstGeom prst="rect">
            <a:avLst/>
          </a:prstGeom>
        </p:spPr>
      </p:pic>
      <p:sp>
        <p:nvSpPr>
          <p:cNvPr id="5" name="TextBox 4"/>
          <p:cNvSpPr txBox="1"/>
          <p:nvPr/>
        </p:nvSpPr>
        <p:spPr>
          <a:xfrm>
            <a:off x="331337" y="6109074"/>
            <a:ext cx="1601558" cy="646331"/>
          </a:xfrm>
          <a:prstGeom prst="rect">
            <a:avLst/>
          </a:prstGeom>
          <a:noFill/>
        </p:spPr>
        <p:txBody>
          <a:bodyPr wrap="none" rtlCol="0">
            <a:spAutoFit/>
          </a:bodyPr>
          <a:lstStyle/>
          <a:p>
            <a:r>
              <a:rPr lang="en-US" dirty="0" smtClean="0"/>
              <a:t>February 2018</a:t>
            </a:r>
          </a:p>
          <a:p>
            <a:r>
              <a:rPr lang="en-US" dirty="0" smtClean="0"/>
              <a:t>©WWRG</a:t>
            </a:r>
            <a:endParaRPr lang="en-US" dirty="0"/>
          </a:p>
        </p:txBody>
      </p:sp>
    </p:spTree>
    <p:extLst>
      <p:ext uri="{BB962C8B-B14F-4D97-AF65-F5344CB8AC3E}">
        <p14:creationId xmlns:p14="http://schemas.microsoft.com/office/powerpoint/2010/main" val="1033022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it happening?</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Most </a:t>
            </a:r>
            <a:r>
              <a:rPr lang="en-US" dirty="0"/>
              <a:t>bullying takes place in school, outside on school grounds, and on the school bus. </a:t>
            </a:r>
            <a:endParaRPr lang="en-US" dirty="0" smtClean="0"/>
          </a:p>
          <a:p>
            <a:pPr marL="0" indent="0">
              <a:buNone/>
            </a:pPr>
            <a:endParaRPr lang="en-US" dirty="0"/>
          </a:p>
          <a:p>
            <a:pPr marL="0" indent="0">
              <a:buNone/>
            </a:pPr>
            <a:r>
              <a:rPr lang="en-US" dirty="0" smtClean="0"/>
              <a:t>Bullying </a:t>
            </a:r>
            <a:r>
              <a:rPr lang="en-US" dirty="0"/>
              <a:t>also happens wherever kids gather in the community. </a:t>
            </a:r>
            <a:endParaRPr lang="en-US" dirty="0" smtClean="0"/>
          </a:p>
          <a:p>
            <a:pPr marL="0" indent="0">
              <a:buNone/>
            </a:pPr>
            <a:endParaRPr lang="en-US" dirty="0"/>
          </a:p>
          <a:p>
            <a:pPr marL="0" indent="0">
              <a:buNone/>
            </a:pPr>
            <a:r>
              <a:rPr lang="en-US" dirty="0" smtClean="0"/>
              <a:t>Cyber-bullying occurs </a:t>
            </a:r>
            <a:r>
              <a:rPr lang="en-US" dirty="0"/>
              <a:t>on </a:t>
            </a:r>
            <a:r>
              <a:rPr lang="en-US" dirty="0" smtClean="0"/>
              <a:t>cellphones, tablets, through games and </a:t>
            </a:r>
            <a:r>
              <a:rPr lang="en-US" dirty="0"/>
              <a:t>online</a:t>
            </a:r>
            <a:r>
              <a:rPr lang="en-US" dirty="0" smtClean="0"/>
              <a:t>.</a:t>
            </a:r>
          </a:p>
          <a:p>
            <a:pPr marL="0" indent="0" algn="r">
              <a:buNone/>
            </a:pPr>
            <a:r>
              <a:rPr lang="en-US" sz="1500" dirty="0"/>
              <a:t>https://</a:t>
            </a:r>
            <a:r>
              <a:rPr lang="en-US" sz="1500" dirty="0" err="1"/>
              <a:t>www.stopbullying.gov</a:t>
            </a:r>
            <a:r>
              <a:rPr lang="en-US" sz="1500" dirty="0"/>
              <a:t>/media/facts/</a:t>
            </a:r>
            <a:r>
              <a:rPr lang="en-US" sz="1500" dirty="0" err="1"/>
              <a:t>index.html#stats</a:t>
            </a:r>
            <a:endParaRPr lang="en-US" sz="1500" dirty="0"/>
          </a:p>
          <a:p>
            <a:endParaRPr lang="en-US" dirty="0"/>
          </a:p>
        </p:txBody>
      </p:sp>
    </p:spTree>
    <p:extLst>
      <p:ext uri="{BB962C8B-B14F-4D97-AF65-F5344CB8AC3E}">
        <p14:creationId xmlns:p14="http://schemas.microsoft.com/office/powerpoint/2010/main" val="597974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Bullies?</a:t>
            </a:r>
            <a:endParaRPr lang="en-US" dirty="0"/>
          </a:p>
        </p:txBody>
      </p:sp>
      <p:sp>
        <p:nvSpPr>
          <p:cNvPr id="3" name="Content Placeholder 2"/>
          <p:cNvSpPr>
            <a:spLocks noGrp="1"/>
          </p:cNvSpPr>
          <p:nvPr>
            <p:ph sz="quarter" idx="1"/>
          </p:nvPr>
        </p:nvSpPr>
        <p:spPr/>
        <p:txBody>
          <a:bodyPr/>
          <a:lstStyle/>
          <a:p>
            <a:r>
              <a:rPr lang="en-US" dirty="0"/>
              <a:t>Many bullies think highly of themselves. They like being looked up to. And they often expect everyone to behave according to their wishes. Children who bully are often not taught to think about how their actions make other people feel</a:t>
            </a:r>
            <a:r>
              <a:rPr lang="en-US" dirty="0" smtClean="0"/>
              <a:t>.</a:t>
            </a:r>
          </a:p>
          <a:p>
            <a:endParaRPr lang="en-US" dirty="0"/>
          </a:p>
          <a:p>
            <a:pPr algn="r"/>
            <a:r>
              <a:rPr lang="en-US" sz="1200" dirty="0"/>
              <a:t>https://</a:t>
            </a:r>
            <a:r>
              <a:rPr lang="en-US" sz="1200" dirty="0" err="1"/>
              <a:t>www.webmd.com</a:t>
            </a:r>
            <a:r>
              <a:rPr lang="en-US" sz="1200" dirty="0"/>
              <a:t>/parenting/</a:t>
            </a:r>
            <a:r>
              <a:rPr lang="en-US" sz="1200" dirty="0" err="1"/>
              <a:t>tc</a:t>
            </a:r>
            <a:r>
              <a:rPr lang="en-US" sz="1200" dirty="0"/>
              <a:t>/bullying-characteristics-of-children-who-bully</a:t>
            </a:r>
          </a:p>
        </p:txBody>
      </p:sp>
    </p:spTree>
    <p:extLst>
      <p:ext uri="{BB962C8B-B14F-4D97-AF65-F5344CB8AC3E}">
        <p14:creationId xmlns:p14="http://schemas.microsoft.com/office/powerpoint/2010/main" val="306545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Content Placeholder 2"/>
          <p:cNvSpPr>
            <a:spLocks noGrp="1"/>
          </p:cNvSpPr>
          <p:nvPr>
            <p:ph sz="quarter" idx="1"/>
          </p:nvPr>
        </p:nvSpPr>
        <p:spPr/>
        <p:txBody>
          <a:bodyPr>
            <a:normAutofit/>
          </a:bodyPr>
          <a:lstStyle/>
          <a:p>
            <a:r>
              <a:rPr lang="en-US" dirty="0" smtClean="0"/>
              <a:t>Most programs </a:t>
            </a:r>
            <a:r>
              <a:rPr lang="en-US" dirty="0"/>
              <a:t>use strategies to prevent bullying </a:t>
            </a:r>
            <a:r>
              <a:rPr lang="en-US" dirty="0" smtClean="0"/>
              <a:t>that </a:t>
            </a:r>
            <a:r>
              <a:rPr lang="en-US" b="1" dirty="0" smtClean="0"/>
              <a:t>favor removing the bully from the environment</a:t>
            </a:r>
          </a:p>
          <a:p>
            <a:pPr marL="0" indent="0">
              <a:buNone/>
            </a:pPr>
            <a:endParaRPr lang="en-US" dirty="0"/>
          </a:p>
          <a:p>
            <a:pPr lvl="1"/>
            <a:r>
              <a:rPr lang="en-US" dirty="0"/>
              <a:t>E</a:t>
            </a:r>
            <a:r>
              <a:rPr lang="en-US" dirty="0" smtClean="0"/>
              <a:t>nforced anti</a:t>
            </a:r>
            <a:r>
              <a:rPr lang="en-US" dirty="0"/>
              <a:t>-bullying </a:t>
            </a:r>
            <a:r>
              <a:rPr lang="en-US" dirty="0" smtClean="0"/>
              <a:t>rules school-wide</a:t>
            </a:r>
          </a:p>
          <a:p>
            <a:pPr marL="365760" lvl="1" indent="0">
              <a:buNone/>
            </a:pPr>
            <a:endParaRPr lang="en-US" dirty="0" smtClean="0"/>
          </a:p>
          <a:p>
            <a:pPr lvl="1"/>
            <a:r>
              <a:rPr lang="en-US" dirty="0"/>
              <a:t>P</a:t>
            </a:r>
            <a:r>
              <a:rPr lang="en-US" dirty="0" smtClean="0"/>
              <a:t>eer</a:t>
            </a:r>
            <a:r>
              <a:rPr lang="en-US" dirty="0"/>
              <a:t>-reporting of bullying incidents in </a:t>
            </a:r>
            <a:r>
              <a:rPr lang="en-US" dirty="0" smtClean="0"/>
              <a:t>schools</a:t>
            </a:r>
          </a:p>
          <a:p>
            <a:pPr lvl="1"/>
            <a:endParaRPr lang="en-US" dirty="0"/>
          </a:p>
          <a:p>
            <a:endParaRPr lang="en-US" dirty="0"/>
          </a:p>
        </p:txBody>
      </p:sp>
    </p:spTree>
    <p:extLst>
      <p:ext uri="{BB962C8B-B14F-4D97-AF65-F5344CB8AC3E}">
        <p14:creationId xmlns:p14="http://schemas.microsoft.com/office/powerpoint/2010/main" val="462973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i="1" dirty="0" smtClean="0"/>
              <a:t>should we do?!?</a:t>
            </a:r>
            <a:endParaRPr lang="en-US" dirty="0"/>
          </a:p>
        </p:txBody>
      </p:sp>
      <p:sp>
        <p:nvSpPr>
          <p:cNvPr id="3" name="Content Placeholder 2"/>
          <p:cNvSpPr>
            <a:spLocks noGrp="1"/>
          </p:cNvSpPr>
          <p:nvPr>
            <p:ph sz="quarter" idx="1"/>
          </p:nvPr>
        </p:nvSpPr>
        <p:spPr>
          <a:xfrm>
            <a:off x="612648" y="1600199"/>
            <a:ext cx="8153400" cy="5122333"/>
          </a:xfrm>
        </p:spPr>
        <p:txBody>
          <a:bodyPr>
            <a:normAutofit fontScale="92500" lnSpcReduction="10000"/>
          </a:bodyPr>
          <a:lstStyle/>
          <a:p>
            <a:pPr marL="0" indent="0">
              <a:buNone/>
            </a:pPr>
            <a:r>
              <a:rPr lang="en-US" dirty="0" smtClean="0"/>
              <a:t>More </a:t>
            </a:r>
            <a:r>
              <a:rPr lang="en-US" dirty="0"/>
              <a:t>promising interventions target the </a:t>
            </a:r>
            <a:r>
              <a:rPr lang="en-US" u="sng" dirty="0"/>
              <a:t>behaviors</a:t>
            </a:r>
            <a:r>
              <a:rPr lang="en-US" dirty="0"/>
              <a:t> and the </a:t>
            </a:r>
            <a:r>
              <a:rPr lang="en-US" u="sng" dirty="0"/>
              <a:t>environments</a:t>
            </a:r>
            <a:r>
              <a:rPr lang="en-US" dirty="0"/>
              <a:t> that are putting these young people at risk of becoming bullies and/or </a:t>
            </a:r>
            <a:r>
              <a:rPr lang="en-US" dirty="0" smtClean="0"/>
              <a:t>victims…</a:t>
            </a:r>
          </a:p>
          <a:p>
            <a:pPr marL="0" indent="0">
              <a:buNone/>
            </a:pPr>
            <a:endParaRPr lang="en-US" dirty="0" smtClean="0"/>
          </a:p>
          <a:p>
            <a:r>
              <a:rPr lang="en-US" i="1" dirty="0"/>
              <a:t>“Intervene with the parents, peers and schools </a:t>
            </a:r>
            <a:r>
              <a:rPr lang="en-US" i="1" dirty="0" smtClean="0"/>
              <a:t>simultaneously.</a:t>
            </a:r>
            <a:r>
              <a:rPr lang="en-US" i="1" dirty="0"/>
              <a:t> </a:t>
            </a:r>
            <a:r>
              <a:rPr lang="en-US" i="1" dirty="0" smtClean="0"/>
              <a:t>Behavioral </a:t>
            </a:r>
            <a:r>
              <a:rPr lang="en-US" i="1" dirty="0"/>
              <a:t>parent training could be used in the home while building good peer relationship and problem-solving skills could be offered in the schools, along with academic help for those having troubling in this area.</a:t>
            </a:r>
            <a:r>
              <a:rPr lang="en-US" i="1" dirty="0" smtClean="0"/>
              <a:t>” </a:t>
            </a:r>
            <a:r>
              <a:rPr lang="en-US" sz="1800" i="1" dirty="0" smtClean="0"/>
              <a:t>(Cook, APA)</a:t>
            </a:r>
          </a:p>
          <a:p>
            <a:endParaRPr lang="en-US" sz="1800" i="1" dirty="0" smtClean="0"/>
          </a:p>
          <a:p>
            <a:r>
              <a:rPr lang="en-US" sz="3000" i="1" dirty="0"/>
              <a:t>“No one is to blame, yet everyone is responsible.</a:t>
            </a:r>
            <a:r>
              <a:rPr lang="en-US" sz="3000" i="1" dirty="0" smtClean="0"/>
              <a:t>”</a:t>
            </a:r>
            <a:r>
              <a:rPr lang="en-US" sz="2200" i="1" dirty="0"/>
              <a:t>(</a:t>
            </a:r>
            <a:r>
              <a:rPr lang="en-US" sz="2200" i="1" dirty="0" smtClean="0"/>
              <a:t>Dillon)</a:t>
            </a:r>
            <a:endParaRPr lang="en-US" sz="2200" i="1" dirty="0"/>
          </a:p>
          <a:p>
            <a:endParaRPr lang="en-US" sz="1800" i="1" dirty="0" smtClean="0"/>
          </a:p>
          <a:p>
            <a:endParaRPr lang="en-US" i="1" dirty="0"/>
          </a:p>
        </p:txBody>
      </p:sp>
    </p:spTree>
    <p:extLst>
      <p:ext uri="{BB962C8B-B14F-4D97-AF65-F5344CB8AC3E}">
        <p14:creationId xmlns:p14="http://schemas.microsoft.com/office/powerpoint/2010/main" val="1311098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r>
              <a:rPr lang="en-US" dirty="0" smtClean="0"/>
              <a:t>Intervention at CMIT-ES</a:t>
            </a:r>
            <a:endParaRPr lang="en-US" dirty="0"/>
          </a:p>
        </p:txBody>
      </p:sp>
      <p:sp>
        <p:nvSpPr>
          <p:cNvPr id="3" name="Content Placeholder 2"/>
          <p:cNvSpPr>
            <a:spLocks noGrp="1"/>
          </p:cNvSpPr>
          <p:nvPr>
            <p:ph sz="quarter" idx="1"/>
          </p:nvPr>
        </p:nvSpPr>
        <p:spPr/>
        <p:txBody>
          <a:bodyPr>
            <a:normAutofit lnSpcReduction="10000"/>
          </a:bodyPr>
          <a:lstStyle/>
          <a:p>
            <a:pPr>
              <a:lnSpc>
                <a:spcPct val="90000"/>
              </a:lnSpc>
              <a:buFontTx/>
              <a:buNone/>
            </a:pPr>
            <a:r>
              <a:rPr lang="en-US" sz="2400" u="sng" dirty="0"/>
              <a:t>School-level interventions</a:t>
            </a:r>
            <a:r>
              <a:rPr lang="en-US" sz="2400" dirty="0"/>
              <a:t>: </a:t>
            </a:r>
          </a:p>
          <a:p>
            <a:pPr>
              <a:lnSpc>
                <a:spcPct val="90000"/>
              </a:lnSpc>
            </a:pPr>
            <a:r>
              <a:rPr lang="en-US" sz="2400" dirty="0"/>
              <a:t>Survey students and staff </a:t>
            </a:r>
          </a:p>
          <a:p>
            <a:pPr>
              <a:lnSpc>
                <a:spcPct val="90000"/>
              </a:lnSpc>
            </a:pPr>
            <a:r>
              <a:rPr lang="en-US" sz="2400" dirty="0"/>
              <a:t>In-service training </a:t>
            </a:r>
          </a:p>
          <a:p>
            <a:pPr>
              <a:lnSpc>
                <a:spcPct val="90000"/>
              </a:lnSpc>
            </a:pPr>
            <a:r>
              <a:rPr lang="en-US" sz="2400" dirty="0"/>
              <a:t>Increase supervision in </a:t>
            </a:r>
            <a:r>
              <a:rPr lang="ja-JP" altLang="en-US" sz="2400" dirty="0"/>
              <a:t>“</a:t>
            </a:r>
            <a:r>
              <a:rPr lang="en-US" sz="2400" dirty="0"/>
              <a:t>hot spots</a:t>
            </a:r>
            <a:r>
              <a:rPr lang="ja-JP" altLang="en-US" sz="2400" dirty="0"/>
              <a:t>”</a:t>
            </a:r>
            <a:endParaRPr lang="en-US" sz="2400" dirty="0"/>
          </a:p>
          <a:p>
            <a:pPr>
              <a:lnSpc>
                <a:spcPct val="90000"/>
              </a:lnSpc>
            </a:pPr>
            <a:r>
              <a:rPr lang="en-US" sz="2400" dirty="0"/>
              <a:t>Visual reminders Posters, web site etc. </a:t>
            </a:r>
          </a:p>
          <a:p>
            <a:pPr>
              <a:lnSpc>
                <a:spcPct val="90000"/>
              </a:lnSpc>
            </a:pPr>
            <a:r>
              <a:rPr lang="en-US" sz="2400" dirty="0"/>
              <a:t>School-wide rules</a:t>
            </a:r>
          </a:p>
          <a:p>
            <a:pPr>
              <a:lnSpc>
                <a:spcPct val="90000"/>
              </a:lnSpc>
            </a:pPr>
            <a:r>
              <a:rPr lang="en-US" sz="2400" dirty="0"/>
              <a:t>Student </a:t>
            </a:r>
            <a:r>
              <a:rPr lang="en-US" sz="2400" dirty="0" smtClean="0"/>
              <a:t>Assemblies</a:t>
            </a:r>
          </a:p>
          <a:p>
            <a:pPr>
              <a:lnSpc>
                <a:spcPct val="90000"/>
              </a:lnSpc>
            </a:pPr>
            <a:r>
              <a:rPr lang="en-US" sz="2400" dirty="0" smtClean="0"/>
              <a:t>School-Wide Programs/Activities</a:t>
            </a:r>
            <a:endParaRPr lang="en-US" sz="2400" dirty="0"/>
          </a:p>
          <a:p>
            <a:pPr>
              <a:lnSpc>
                <a:spcPct val="90000"/>
              </a:lnSpc>
            </a:pPr>
            <a:r>
              <a:rPr lang="en-US" sz="2400" dirty="0"/>
              <a:t>Take Action when Bullying Occurs</a:t>
            </a:r>
          </a:p>
          <a:p>
            <a:pPr>
              <a:lnSpc>
                <a:spcPct val="90000"/>
              </a:lnSpc>
            </a:pPr>
            <a:r>
              <a:rPr lang="en-US" sz="2400" dirty="0"/>
              <a:t>Infuse discussions in the </a:t>
            </a:r>
            <a:r>
              <a:rPr lang="en-US" sz="2400" dirty="0" smtClean="0"/>
              <a:t>curriculum/Push-in Classes PSC</a:t>
            </a:r>
            <a:endParaRPr lang="en-US" sz="2400" dirty="0"/>
          </a:p>
          <a:p>
            <a:pPr>
              <a:lnSpc>
                <a:spcPct val="90000"/>
              </a:lnSpc>
            </a:pPr>
            <a:r>
              <a:rPr lang="en-US" sz="2400" dirty="0"/>
              <a:t>Parent awareness and training</a:t>
            </a:r>
          </a:p>
          <a:p>
            <a:endParaRPr lang="en-US" dirty="0"/>
          </a:p>
        </p:txBody>
      </p:sp>
    </p:spTree>
    <p:extLst>
      <p:ext uri="{BB962C8B-B14F-4D97-AF65-F5344CB8AC3E}">
        <p14:creationId xmlns:p14="http://schemas.microsoft.com/office/powerpoint/2010/main" val="753067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Consequences</a:t>
            </a:r>
            <a:endParaRPr lang="en-US" dirty="0"/>
          </a:p>
        </p:txBody>
      </p:sp>
      <p:sp>
        <p:nvSpPr>
          <p:cNvPr id="3" name="Content Placeholder 2"/>
          <p:cNvSpPr>
            <a:spLocks noGrp="1"/>
          </p:cNvSpPr>
          <p:nvPr>
            <p:ph sz="quarter" idx="1"/>
          </p:nvPr>
        </p:nvSpPr>
        <p:spPr/>
        <p:txBody>
          <a:bodyPr>
            <a:normAutofit lnSpcReduction="10000"/>
          </a:bodyPr>
          <a:lstStyle/>
          <a:p>
            <a:r>
              <a:rPr lang="en-US" sz="2800" dirty="0">
                <a:cs typeface="Tahoma" charset="0"/>
              </a:rPr>
              <a:t>INDIVIDUAL MEETINGS TO INVESTIGATE</a:t>
            </a:r>
          </a:p>
          <a:p>
            <a:pPr>
              <a:buFontTx/>
              <a:buNone/>
            </a:pPr>
            <a:endParaRPr lang="en-US" sz="2800" dirty="0">
              <a:cs typeface="Tahoma" charset="0"/>
            </a:endParaRPr>
          </a:p>
          <a:p>
            <a:r>
              <a:rPr lang="en-US" sz="2800" dirty="0">
                <a:cs typeface="Tahoma" charset="0"/>
              </a:rPr>
              <a:t>PARENT </a:t>
            </a:r>
            <a:r>
              <a:rPr lang="en-US" sz="2800" dirty="0" smtClean="0">
                <a:cs typeface="Tahoma" charset="0"/>
              </a:rPr>
              <a:t>CONFERENCES</a:t>
            </a:r>
            <a:endParaRPr lang="en-US" sz="2800" dirty="0">
              <a:cs typeface="Tahoma" charset="0"/>
            </a:endParaRPr>
          </a:p>
          <a:p>
            <a:endParaRPr lang="en-US" sz="2800" dirty="0">
              <a:cs typeface="Tahoma" charset="0"/>
            </a:endParaRPr>
          </a:p>
          <a:p>
            <a:r>
              <a:rPr lang="en-US" sz="2800" dirty="0">
                <a:cs typeface="Tahoma" charset="0"/>
              </a:rPr>
              <a:t>COUNSELING AND SUPPORT FOR VICTIM</a:t>
            </a:r>
          </a:p>
          <a:p>
            <a:pPr>
              <a:buFontTx/>
              <a:buNone/>
            </a:pPr>
            <a:endParaRPr lang="en-US" sz="2800" dirty="0">
              <a:cs typeface="Tahoma" charset="0"/>
            </a:endParaRPr>
          </a:p>
          <a:p>
            <a:r>
              <a:rPr lang="en-US" sz="2800" dirty="0">
                <a:cs typeface="Tahoma" charset="0"/>
              </a:rPr>
              <a:t>COUNSELING AND SUPPORT FOR THE OFFENDER</a:t>
            </a:r>
          </a:p>
          <a:p>
            <a:endParaRPr lang="en-US" sz="2800" dirty="0">
              <a:cs typeface="Tahoma" charset="0"/>
            </a:endParaRPr>
          </a:p>
          <a:p>
            <a:r>
              <a:rPr lang="en-US" sz="2800" dirty="0">
                <a:cs typeface="Tahoma" charset="0"/>
              </a:rPr>
              <a:t>DISCIPLINARY ACTION</a:t>
            </a:r>
          </a:p>
          <a:p>
            <a:endParaRPr lang="en-US" dirty="0"/>
          </a:p>
        </p:txBody>
      </p:sp>
    </p:spTree>
    <p:extLst>
      <p:ext uri="{BB962C8B-B14F-4D97-AF65-F5344CB8AC3E}">
        <p14:creationId xmlns:p14="http://schemas.microsoft.com/office/powerpoint/2010/main" val="302079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Victim…</a:t>
            </a:r>
            <a:endParaRPr lang="en-US" dirty="0"/>
          </a:p>
        </p:txBody>
      </p:sp>
      <p:sp>
        <p:nvSpPr>
          <p:cNvPr id="3" name="Content Placeholder 2"/>
          <p:cNvSpPr>
            <a:spLocks noGrp="1"/>
          </p:cNvSpPr>
          <p:nvPr>
            <p:ph sz="quarter" idx="1"/>
          </p:nvPr>
        </p:nvSpPr>
        <p:spPr/>
        <p:txBody>
          <a:bodyPr>
            <a:normAutofit/>
          </a:bodyPr>
          <a:lstStyle/>
          <a:p>
            <a:r>
              <a:rPr lang="en-US" sz="2400" dirty="0" smtClean="0">
                <a:cs typeface="Tahoma" charset="0"/>
              </a:rPr>
              <a:t>Identify </a:t>
            </a:r>
            <a:r>
              <a:rPr lang="en-US" sz="2400" dirty="0">
                <a:cs typeface="Tahoma" charset="0"/>
              </a:rPr>
              <a:t>a </a:t>
            </a:r>
            <a:r>
              <a:rPr lang="ja-JP" altLang="en-US" sz="2400" dirty="0">
                <a:cs typeface="Tahoma" charset="0"/>
              </a:rPr>
              <a:t>“</a:t>
            </a:r>
            <a:r>
              <a:rPr lang="en-US" sz="2400" dirty="0">
                <a:cs typeface="Tahoma" charset="0"/>
              </a:rPr>
              <a:t>Go To</a:t>
            </a:r>
            <a:r>
              <a:rPr lang="ja-JP" altLang="en-US" sz="2400" dirty="0">
                <a:cs typeface="Tahoma" charset="0"/>
              </a:rPr>
              <a:t>”</a:t>
            </a:r>
            <a:r>
              <a:rPr lang="en-US" sz="2400" dirty="0">
                <a:cs typeface="Tahoma" charset="0"/>
              </a:rPr>
              <a:t> person for support</a:t>
            </a:r>
          </a:p>
          <a:p>
            <a:r>
              <a:rPr lang="en-US" sz="2400" dirty="0">
                <a:cs typeface="Tahoma" charset="0"/>
              </a:rPr>
              <a:t>Staff sends a consistent message to students about bullying behavior</a:t>
            </a:r>
          </a:p>
          <a:p>
            <a:r>
              <a:rPr lang="en-US" sz="2400" dirty="0">
                <a:cs typeface="Tahoma" charset="0"/>
              </a:rPr>
              <a:t>Training by-standers to intervene  </a:t>
            </a:r>
          </a:p>
          <a:p>
            <a:r>
              <a:rPr lang="en-US" sz="2400" dirty="0">
                <a:cs typeface="Tahoma" charset="0"/>
              </a:rPr>
              <a:t>Counseling and social skills </a:t>
            </a:r>
            <a:r>
              <a:rPr lang="en-US" sz="2400" dirty="0" smtClean="0">
                <a:cs typeface="Tahoma" charset="0"/>
              </a:rPr>
              <a:t>training </a:t>
            </a:r>
            <a:r>
              <a:rPr lang="en-US" sz="2400" dirty="0">
                <a:cs typeface="Tahoma" charset="0"/>
              </a:rPr>
              <a:t>for the </a:t>
            </a:r>
            <a:r>
              <a:rPr lang="en-US" sz="2400" dirty="0" smtClean="0">
                <a:cs typeface="Tahoma" charset="0"/>
              </a:rPr>
              <a:t>victim</a:t>
            </a:r>
          </a:p>
          <a:p>
            <a:r>
              <a:rPr lang="en-US" sz="2400" dirty="0" smtClean="0">
                <a:cs typeface="Tahoma" charset="0"/>
              </a:rPr>
              <a:t>Outside of school mental health counseling</a:t>
            </a:r>
            <a:endParaRPr lang="en-US" sz="2400" dirty="0">
              <a:cs typeface="Tahoma" charset="0"/>
            </a:endParaRPr>
          </a:p>
          <a:p>
            <a:r>
              <a:rPr lang="en-US" sz="2400" dirty="0">
                <a:cs typeface="Tahoma" charset="0"/>
              </a:rPr>
              <a:t>Classroom Change</a:t>
            </a:r>
          </a:p>
          <a:p>
            <a:r>
              <a:rPr lang="en-US" sz="2400" dirty="0">
                <a:cs typeface="Tahoma" charset="0"/>
              </a:rPr>
              <a:t>Change in School</a:t>
            </a:r>
          </a:p>
          <a:p>
            <a:endParaRPr lang="en-US" dirty="0"/>
          </a:p>
        </p:txBody>
      </p:sp>
    </p:spTree>
    <p:extLst>
      <p:ext uri="{BB962C8B-B14F-4D97-AF65-F5344CB8AC3E}">
        <p14:creationId xmlns:p14="http://schemas.microsoft.com/office/powerpoint/2010/main" val="381808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Bystander…</a:t>
            </a:r>
            <a:endParaRPr lang="en-US" dirty="0"/>
          </a:p>
        </p:txBody>
      </p:sp>
      <p:sp>
        <p:nvSpPr>
          <p:cNvPr id="3" name="Content Placeholder 2"/>
          <p:cNvSpPr>
            <a:spLocks noGrp="1"/>
          </p:cNvSpPr>
          <p:nvPr>
            <p:ph sz="quarter" idx="1"/>
          </p:nvPr>
        </p:nvSpPr>
        <p:spPr/>
        <p:txBody>
          <a:bodyPr>
            <a:normAutofit/>
          </a:bodyPr>
          <a:lstStyle/>
          <a:p>
            <a:r>
              <a:rPr lang="en-US" sz="2400" dirty="0">
                <a:cs typeface="Tahoma" charset="0"/>
              </a:rPr>
              <a:t>Choose not to be involved in the problem</a:t>
            </a:r>
          </a:p>
          <a:p>
            <a:r>
              <a:rPr lang="en-US" sz="2400" dirty="0">
                <a:cs typeface="Tahoma" charset="0"/>
              </a:rPr>
              <a:t>Include targets of bullies in activities</a:t>
            </a:r>
          </a:p>
          <a:p>
            <a:r>
              <a:rPr lang="en-US" sz="2400" dirty="0">
                <a:cs typeface="Tahoma" charset="0"/>
              </a:rPr>
              <a:t>Tell friends to stop bullying others</a:t>
            </a:r>
          </a:p>
          <a:p>
            <a:r>
              <a:rPr lang="en-US" sz="2400" dirty="0">
                <a:cs typeface="Tahoma" charset="0"/>
              </a:rPr>
              <a:t>Report bullying to adults in the school</a:t>
            </a:r>
          </a:p>
          <a:p>
            <a:r>
              <a:rPr lang="en-US" sz="2400" dirty="0">
                <a:cs typeface="Tahoma" charset="0"/>
              </a:rPr>
              <a:t>Tell peers not to spread rumors</a:t>
            </a:r>
          </a:p>
          <a:p>
            <a:r>
              <a:rPr lang="en-US" sz="2400" dirty="0">
                <a:cs typeface="Tahoma" charset="0"/>
              </a:rPr>
              <a:t>Refuse to pass rumors about other students</a:t>
            </a:r>
          </a:p>
          <a:p>
            <a:endParaRPr lang="en-US" dirty="0"/>
          </a:p>
        </p:txBody>
      </p:sp>
    </p:spTree>
    <p:extLst>
      <p:ext uri="{BB962C8B-B14F-4D97-AF65-F5344CB8AC3E}">
        <p14:creationId xmlns:p14="http://schemas.microsoft.com/office/powerpoint/2010/main" val="3294317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Offender…</a:t>
            </a:r>
            <a:endParaRPr lang="en-US" dirty="0"/>
          </a:p>
        </p:txBody>
      </p:sp>
      <p:sp>
        <p:nvSpPr>
          <p:cNvPr id="3" name="Content Placeholder 2"/>
          <p:cNvSpPr>
            <a:spLocks noGrp="1"/>
          </p:cNvSpPr>
          <p:nvPr>
            <p:ph sz="quarter" idx="1"/>
          </p:nvPr>
        </p:nvSpPr>
        <p:spPr/>
        <p:txBody>
          <a:bodyPr>
            <a:normAutofit/>
          </a:bodyPr>
          <a:lstStyle/>
          <a:p>
            <a:r>
              <a:rPr lang="en-US" sz="2400" dirty="0">
                <a:cs typeface="Tahoma" charset="0"/>
              </a:rPr>
              <a:t>Counseling</a:t>
            </a:r>
          </a:p>
          <a:p>
            <a:r>
              <a:rPr lang="en-US" sz="2400" dirty="0">
                <a:cs typeface="Tahoma" charset="0"/>
              </a:rPr>
              <a:t>Parent, Teacher and Student Conferencing</a:t>
            </a:r>
          </a:p>
          <a:p>
            <a:r>
              <a:rPr lang="en-US" sz="2400" dirty="0">
                <a:cs typeface="Tahoma" charset="0"/>
              </a:rPr>
              <a:t>Social Skills Training</a:t>
            </a:r>
          </a:p>
          <a:p>
            <a:r>
              <a:rPr lang="en-US" sz="2400" dirty="0" smtClean="0">
                <a:cs typeface="Tahoma" charset="0"/>
              </a:rPr>
              <a:t>Emotional management </a:t>
            </a:r>
            <a:r>
              <a:rPr lang="en-US" sz="2400" dirty="0">
                <a:cs typeface="Tahoma" charset="0"/>
              </a:rPr>
              <a:t>training</a:t>
            </a:r>
          </a:p>
          <a:p>
            <a:r>
              <a:rPr lang="en-US" sz="2400" dirty="0" smtClean="0">
                <a:cs typeface="Tahoma" charset="0"/>
              </a:rPr>
              <a:t>In</a:t>
            </a:r>
            <a:r>
              <a:rPr lang="en-US" sz="2400" dirty="0">
                <a:cs typeface="Tahoma" charset="0"/>
              </a:rPr>
              <a:t>-school suspension</a:t>
            </a:r>
          </a:p>
          <a:p>
            <a:r>
              <a:rPr lang="en-US" sz="2400" dirty="0">
                <a:cs typeface="Tahoma" charset="0"/>
              </a:rPr>
              <a:t>Suspension out of school</a:t>
            </a:r>
          </a:p>
          <a:p>
            <a:r>
              <a:rPr lang="en-US" sz="2400" dirty="0">
                <a:cs typeface="Tahoma" charset="0"/>
              </a:rPr>
              <a:t>Mental Health </a:t>
            </a:r>
            <a:r>
              <a:rPr lang="en-US" sz="2400" dirty="0" smtClean="0">
                <a:cs typeface="Tahoma" charset="0"/>
              </a:rPr>
              <a:t>Counseling </a:t>
            </a:r>
            <a:endParaRPr lang="en-US" sz="2400" dirty="0">
              <a:cs typeface="Tahoma" charset="0"/>
            </a:endParaRPr>
          </a:p>
          <a:p>
            <a:r>
              <a:rPr lang="en-US" sz="2400" dirty="0">
                <a:cs typeface="Tahoma" charset="0"/>
              </a:rPr>
              <a:t>Class Change/School Change</a:t>
            </a:r>
          </a:p>
          <a:p>
            <a:endParaRPr lang="en-US" sz="2400" dirty="0"/>
          </a:p>
        </p:txBody>
      </p:sp>
    </p:spTree>
    <p:extLst>
      <p:ext uri="{BB962C8B-B14F-4D97-AF65-F5344CB8AC3E}">
        <p14:creationId xmlns:p14="http://schemas.microsoft.com/office/powerpoint/2010/main" val="3295633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Danger of </a:t>
            </a:r>
            <a:r>
              <a:rPr lang="en-US" dirty="0" smtClean="0"/>
              <a:t>Silence”</a:t>
            </a:r>
            <a:endParaRPr lang="en-US" dirty="0"/>
          </a:p>
        </p:txBody>
      </p:sp>
      <p:sp>
        <p:nvSpPr>
          <p:cNvPr id="3" name="Content Placeholder 2"/>
          <p:cNvSpPr>
            <a:spLocks noGrp="1"/>
          </p:cNvSpPr>
          <p:nvPr>
            <p:ph sz="quarter" idx="1"/>
          </p:nvPr>
        </p:nvSpPr>
        <p:spPr/>
        <p:txBody>
          <a:bodyPr/>
          <a:lstStyle/>
          <a:p>
            <a:r>
              <a:rPr lang="en-US" dirty="0">
                <a:hlinkClick r:id="rId2"/>
              </a:rPr>
              <a:t>https://www.ted.com/talks/clint_smith_the_danger_of_silence?referrer=playlist-</a:t>
            </a:r>
            <a:r>
              <a:rPr lang="en-US" dirty="0" smtClean="0">
                <a:hlinkClick r:id="rId2"/>
              </a:rPr>
              <a:t>talks_that_explain_difficult_t</a:t>
            </a:r>
            <a:endParaRPr lang="en-US" dirty="0" smtClean="0"/>
          </a:p>
          <a:p>
            <a:endParaRPr lang="en-US" dirty="0"/>
          </a:p>
        </p:txBody>
      </p:sp>
    </p:spTree>
    <p:extLst>
      <p:ext uri="{BB962C8B-B14F-4D97-AF65-F5344CB8AC3E}">
        <p14:creationId xmlns:p14="http://schemas.microsoft.com/office/powerpoint/2010/main" val="180522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Bullying?</a:t>
            </a:r>
            <a:endParaRPr lang="en-US" dirty="0"/>
          </a:p>
        </p:txBody>
      </p:sp>
      <p:sp>
        <p:nvSpPr>
          <p:cNvPr id="5" name="Content Placeholder 4"/>
          <p:cNvSpPr>
            <a:spLocks noGrp="1"/>
          </p:cNvSpPr>
          <p:nvPr>
            <p:ph sz="quarter" idx="1"/>
          </p:nvPr>
        </p:nvSpPr>
        <p:spPr/>
        <p:txBody>
          <a:bodyPr/>
          <a:lstStyle/>
          <a:p>
            <a:r>
              <a:rPr lang="en-US" dirty="0" smtClean="0"/>
              <a:t>“Bullying </a:t>
            </a:r>
            <a:r>
              <a:rPr lang="en-US" dirty="0"/>
              <a:t>is unwanted, aggressive behavior among school aged children that involves a real or perceived power imbalance. The behavior is repeated, or has the potential to be repeated, over time. Both kids who are bullied and who bully others may have </a:t>
            </a:r>
            <a:r>
              <a:rPr lang="en-US" dirty="0">
                <a:hlinkClick r:id="rId2"/>
              </a:rPr>
              <a:t>serious, lasting problems</a:t>
            </a:r>
            <a:r>
              <a:rPr lang="en-US" dirty="0" smtClean="0"/>
              <a:t>.”</a:t>
            </a:r>
          </a:p>
          <a:p>
            <a:endParaRPr lang="en-US" dirty="0"/>
          </a:p>
          <a:p>
            <a:r>
              <a:rPr lang="en-US" sz="1800" dirty="0"/>
              <a:t>https://</a:t>
            </a:r>
            <a:r>
              <a:rPr lang="en-US" sz="1800" dirty="0" err="1"/>
              <a:t>www.stopbullying.gov</a:t>
            </a:r>
            <a:r>
              <a:rPr lang="en-US" sz="1800" dirty="0"/>
              <a:t>/what-is-bullying/</a:t>
            </a:r>
            <a:r>
              <a:rPr lang="en-US" sz="1800" dirty="0" err="1"/>
              <a:t>index.html</a:t>
            </a:r>
            <a:endParaRPr lang="en-US" sz="1800" dirty="0"/>
          </a:p>
        </p:txBody>
      </p:sp>
    </p:spTree>
    <p:extLst>
      <p:ext uri="{BB962C8B-B14F-4D97-AF65-F5344CB8AC3E}">
        <p14:creationId xmlns:p14="http://schemas.microsoft.com/office/powerpoint/2010/main" val="1924915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t>
            </a:r>
            <a:r>
              <a:rPr lang="en-US" dirty="0" smtClean="0"/>
              <a:t>this </a:t>
            </a:r>
            <a:r>
              <a:rPr lang="en-US" dirty="0" smtClean="0"/>
              <a:t>Day”</a:t>
            </a:r>
            <a:endParaRPr lang="en-US" dirty="0"/>
          </a:p>
        </p:txBody>
      </p:sp>
      <p:sp>
        <p:nvSpPr>
          <p:cNvPr id="3" name="Content Placeholder 2"/>
          <p:cNvSpPr>
            <a:spLocks noGrp="1"/>
          </p:cNvSpPr>
          <p:nvPr>
            <p:ph sz="quarter" idx="1"/>
          </p:nvPr>
        </p:nvSpPr>
        <p:spPr>
          <a:xfrm>
            <a:off x="612648" y="2423174"/>
            <a:ext cx="8153400" cy="3672826"/>
          </a:xfrm>
        </p:spPr>
        <p:txBody>
          <a:bodyPr/>
          <a:lstStyle/>
          <a:p>
            <a:pPr marL="0" indent="0">
              <a:buNone/>
            </a:pPr>
            <a:endParaRPr lang="en-US" dirty="0" smtClean="0">
              <a:hlinkClick r:id="rId2"/>
            </a:endParaRPr>
          </a:p>
          <a:p>
            <a:pPr marL="0" indent="0">
              <a:buNone/>
            </a:pPr>
            <a:endParaRPr lang="en-US" dirty="0">
              <a:hlinkClick r:id="rId2"/>
            </a:endParaRPr>
          </a:p>
          <a:p>
            <a:r>
              <a:rPr lang="en-US" dirty="0" smtClean="0">
                <a:hlinkClick r:id="rId2"/>
              </a:rPr>
              <a:t>https</a:t>
            </a:r>
            <a:r>
              <a:rPr lang="en-US" dirty="0">
                <a:hlinkClick r:id="rId2"/>
              </a:rPr>
              <a:t>://www.ted.com/talks/</a:t>
            </a:r>
            <a:r>
              <a:rPr lang="en-US" dirty="0" smtClean="0">
                <a:hlinkClick r:id="rId2"/>
              </a:rPr>
              <a:t>shane_koyczan_to_this_day_for_the_bullied_and_beautiful</a:t>
            </a:r>
            <a:endParaRPr lang="en-US" dirty="0" smtClean="0"/>
          </a:p>
          <a:p>
            <a:endParaRPr lang="en-US" dirty="0"/>
          </a:p>
        </p:txBody>
      </p:sp>
      <p:sp>
        <p:nvSpPr>
          <p:cNvPr id="5" name="TextBox 4"/>
          <p:cNvSpPr txBox="1"/>
          <p:nvPr/>
        </p:nvSpPr>
        <p:spPr>
          <a:xfrm>
            <a:off x="612648" y="1738000"/>
            <a:ext cx="8153400" cy="954107"/>
          </a:xfrm>
          <a:prstGeom prst="rect">
            <a:avLst/>
          </a:prstGeom>
          <a:noFill/>
        </p:spPr>
        <p:txBody>
          <a:bodyPr wrap="square" rtlCol="0">
            <a:spAutoFit/>
          </a:bodyPr>
          <a:lstStyle/>
          <a:p>
            <a:pPr algn="ctr"/>
            <a:r>
              <a:rPr lang="en-US" sz="2800" dirty="0" smtClean="0"/>
              <a:t>The following video uses profanity.</a:t>
            </a:r>
          </a:p>
          <a:p>
            <a:pPr algn="ctr"/>
            <a:r>
              <a:rPr lang="en-US" sz="2800" dirty="0" smtClean="0"/>
              <a:t> Please view at your own discretion.</a:t>
            </a:r>
            <a:endParaRPr lang="en-US" sz="2800" dirty="0"/>
          </a:p>
        </p:txBody>
      </p:sp>
    </p:spTree>
    <p:extLst>
      <p:ext uri="{BB962C8B-B14F-4D97-AF65-F5344CB8AC3E}">
        <p14:creationId xmlns:p14="http://schemas.microsoft.com/office/powerpoint/2010/main" val="4245561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PGCPS</a:t>
            </a:r>
            <a:endParaRPr lang="en-US" dirty="0"/>
          </a:p>
        </p:txBody>
      </p:sp>
      <p:sp>
        <p:nvSpPr>
          <p:cNvPr id="3" name="Content Placeholder 2"/>
          <p:cNvSpPr>
            <a:spLocks noGrp="1"/>
          </p:cNvSpPr>
          <p:nvPr>
            <p:ph sz="quarter" idx="1"/>
          </p:nvPr>
        </p:nvSpPr>
        <p:spPr/>
        <p:txBody>
          <a:bodyPr/>
          <a:lstStyle/>
          <a:p>
            <a:r>
              <a:rPr lang="en-US" dirty="0">
                <a:hlinkClick r:id="rId2"/>
              </a:rPr>
              <a:t>http://www1.pgcps.org/antibullying/</a:t>
            </a:r>
          </a:p>
          <a:p>
            <a:endParaRPr lang="en-US" dirty="0"/>
          </a:p>
          <a:p>
            <a:endParaRPr lang="en-US" dirty="0" smtClean="0"/>
          </a:p>
          <a:p>
            <a:endParaRPr lang="en-US" dirty="0"/>
          </a:p>
        </p:txBody>
      </p:sp>
    </p:spTree>
    <p:extLst>
      <p:ext uri="{BB962C8B-B14F-4D97-AF65-F5344CB8AC3E}">
        <p14:creationId xmlns:p14="http://schemas.microsoft.com/office/powerpoint/2010/main" val="3151804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normAutofit/>
          </a:bodyPr>
          <a:lstStyle/>
          <a:p>
            <a:r>
              <a:rPr lang="en-US" sz="1800" b="1" dirty="0"/>
              <a:t>Article:</a:t>
            </a:r>
            <a:r>
              <a:rPr lang="en-US" sz="1800" dirty="0"/>
              <a:t> “Predictors of Bullying and Victimization in Childhood and Adolescence: A Meta-analytic Investigation,” Clayton R. Cook, PhD, Louisiana State University; Kirk R. William, PhD, Nancy G. Guerra, </a:t>
            </a:r>
            <a:r>
              <a:rPr lang="en-US" sz="1800" dirty="0" err="1"/>
              <a:t>EdD</a:t>
            </a:r>
            <a:r>
              <a:rPr lang="en-US" sz="1800" dirty="0"/>
              <a:t>, Tia E. Kim, PhD, and Shelly </a:t>
            </a:r>
            <a:r>
              <a:rPr lang="en-US" sz="1800" dirty="0" err="1"/>
              <a:t>Sadek</a:t>
            </a:r>
            <a:r>
              <a:rPr lang="en-US" sz="1800" dirty="0"/>
              <a:t>, MA, University of California, Riverside; </a:t>
            </a:r>
            <a:r>
              <a:rPr lang="en-US" sz="1800" i="1" dirty="0">
                <a:hlinkClick r:id="rId2" tooltip="School Psychology Quarterly"/>
              </a:rPr>
              <a:t>School Psychology Quarterly</a:t>
            </a:r>
            <a:r>
              <a:rPr lang="en-US" sz="1800" i="1" dirty="0"/>
              <a:t>,</a:t>
            </a:r>
            <a:r>
              <a:rPr lang="en-US" sz="1800" dirty="0"/>
              <a:t> Vol. 25, No.2</a:t>
            </a:r>
            <a:r>
              <a:rPr lang="en-US" sz="1800" dirty="0" smtClean="0"/>
              <a:t>.</a:t>
            </a:r>
          </a:p>
          <a:p>
            <a:r>
              <a:rPr lang="en-US" sz="1800" dirty="0">
                <a:hlinkClick r:id="rId3"/>
              </a:rPr>
              <a:t>https://www.stopbullying.gov/at-risk/</a:t>
            </a:r>
            <a:r>
              <a:rPr lang="en-US" sz="1800" dirty="0" smtClean="0">
                <a:hlinkClick r:id="rId3"/>
              </a:rPr>
              <a:t>index.html</a:t>
            </a:r>
            <a:endParaRPr lang="en-US" sz="1800" dirty="0" smtClean="0"/>
          </a:p>
          <a:p>
            <a:r>
              <a:rPr lang="en-US" sz="1800" dirty="0">
                <a:hlinkClick r:id="rId4"/>
              </a:rPr>
              <a:t>https://www.slideshare.net/kcortes25/bullying-parent-workshop-</a:t>
            </a:r>
            <a:r>
              <a:rPr lang="en-US" sz="1800" dirty="0" smtClean="0">
                <a:hlinkClick r:id="rId4"/>
              </a:rPr>
              <a:t>4540659</a:t>
            </a:r>
            <a:endParaRPr lang="en-US" sz="1800" dirty="0" smtClean="0"/>
          </a:p>
          <a:p>
            <a:r>
              <a:rPr lang="en-US" sz="1800" dirty="0">
                <a:hlinkClick r:id="rId5"/>
              </a:rPr>
              <a:t>https://www.webmd.com/parenting/tc/bullying-characteristics-of-children-who-</a:t>
            </a:r>
            <a:r>
              <a:rPr lang="en-US" sz="1800" dirty="0" smtClean="0">
                <a:hlinkClick r:id="rId5"/>
              </a:rPr>
              <a:t>bully</a:t>
            </a:r>
            <a:endParaRPr lang="en-US" sz="1800" dirty="0" smtClean="0"/>
          </a:p>
          <a:p>
            <a:r>
              <a:rPr lang="en-US" sz="1800" dirty="0">
                <a:hlinkClick r:id="rId6"/>
              </a:rPr>
              <a:t>https://www.nasponline.org/resources-and-publications/resources/school-safety-and-crisis/bullying-</a:t>
            </a:r>
            <a:r>
              <a:rPr lang="en-US" sz="1800" dirty="0" smtClean="0">
                <a:hlinkClick r:id="rId6"/>
              </a:rPr>
              <a:t>prevention</a:t>
            </a:r>
            <a:endParaRPr lang="en-US" sz="1800" dirty="0" smtClean="0"/>
          </a:p>
          <a:p>
            <a:r>
              <a:rPr lang="en-US" sz="1800" dirty="0">
                <a:hlinkClick r:id="rId7"/>
              </a:rPr>
              <a:t>https://www.psychologytoday.com/blog/how-raise-happy-cooperative-child/201212/7-ways-schools-can-prevent-</a:t>
            </a:r>
            <a:r>
              <a:rPr lang="en-US" sz="1800" dirty="0" smtClean="0">
                <a:hlinkClick r:id="rId7"/>
              </a:rPr>
              <a:t>bullying</a:t>
            </a:r>
            <a:endParaRPr lang="en-US" sz="1800" dirty="0" smtClean="0"/>
          </a:p>
          <a:p>
            <a:endParaRPr lang="en-US" sz="1800" dirty="0"/>
          </a:p>
          <a:p>
            <a:endParaRPr lang="en-US" sz="1800" dirty="0"/>
          </a:p>
        </p:txBody>
      </p:sp>
    </p:spTree>
    <p:extLst>
      <p:ext uri="{BB962C8B-B14F-4D97-AF65-F5344CB8AC3E}">
        <p14:creationId xmlns:p14="http://schemas.microsoft.com/office/powerpoint/2010/main" val="46693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hlinkClick r:id="rId2"/>
              </a:rPr>
              <a:t>https://www.youtube.com/watch?v=</a:t>
            </a:r>
            <a:r>
              <a:rPr lang="en-US" dirty="0" smtClean="0">
                <a:hlinkClick r:id="rId2"/>
              </a:rPr>
              <a:t>cO3ThNOmFP4</a:t>
            </a:r>
            <a:endParaRPr lang="en-US" dirty="0" smtClean="0"/>
          </a:p>
          <a:p>
            <a:endParaRPr lang="en-US" dirty="0"/>
          </a:p>
        </p:txBody>
      </p:sp>
    </p:spTree>
    <p:extLst>
      <p:ext uri="{BB962C8B-B14F-4D97-AF65-F5344CB8AC3E}">
        <p14:creationId xmlns:p14="http://schemas.microsoft.com/office/powerpoint/2010/main" val="1509075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sz="quarter" idx="1"/>
          </p:nvPr>
        </p:nvSpPr>
        <p:spPr/>
        <p:txBody>
          <a:bodyPr/>
          <a:lstStyle/>
          <a:p>
            <a:r>
              <a:rPr lang="en-US" dirty="0" smtClean="0"/>
              <a:t>Occurs when a </a:t>
            </a:r>
            <a:r>
              <a:rPr lang="en-US" dirty="0"/>
              <a:t>student is being </a:t>
            </a:r>
            <a:r>
              <a:rPr lang="en-US" dirty="0" smtClean="0"/>
              <a:t>exposed</a:t>
            </a:r>
            <a:r>
              <a:rPr lang="en-US" dirty="0"/>
              <a:t>, repeatedly over time, to intentional negative actions on the part of one or more students, and whose ability to participate in or benefit from the school</a:t>
            </a:r>
            <a:r>
              <a:rPr lang="ja-JP" altLang="en-US" dirty="0"/>
              <a:t>’</a:t>
            </a:r>
            <a:r>
              <a:rPr lang="en-US" dirty="0"/>
              <a:t>s educational programs or activities are adversely affected.</a:t>
            </a:r>
          </a:p>
          <a:p>
            <a:endParaRPr lang="en-US" dirty="0"/>
          </a:p>
        </p:txBody>
      </p:sp>
    </p:spTree>
    <p:extLst>
      <p:ext uri="{BB962C8B-B14F-4D97-AF65-F5344CB8AC3E}">
        <p14:creationId xmlns:p14="http://schemas.microsoft.com/office/powerpoint/2010/main" val="370368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sz="quarter" idx="1"/>
          </p:nvPr>
        </p:nvSpPr>
        <p:spPr>
          <a:xfrm>
            <a:off x="612648" y="1600199"/>
            <a:ext cx="8153400" cy="4859801"/>
          </a:xfrm>
        </p:spPr>
        <p:txBody>
          <a:bodyPr>
            <a:normAutofit/>
          </a:bodyPr>
          <a:lstStyle/>
          <a:p>
            <a:r>
              <a:rPr lang="en-US" dirty="0"/>
              <a:t>In order to be considered bullying, the behavior must be aggressive and include</a:t>
            </a:r>
            <a:r>
              <a:rPr lang="en-US" dirty="0" smtClean="0"/>
              <a:t>:</a:t>
            </a:r>
          </a:p>
          <a:p>
            <a:r>
              <a:rPr lang="en-US" b="1" dirty="0"/>
              <a:t>An Imbalance of </a:t>
            </a:r>
            <a:r>
              <a:rPr lang="en-US" b="1" dirty="0" smtClean="0"/>
              <a:t>Power</a:t>
            </a:r>
          </a:p>
          <a:p>
            <a:pPr lvl="1"/>
            <a:r>
              <a:rPr lang="en-US" dirty="0"/>
              <a:t>Kids who bully use their power—such as physical strength, access to embarrassing information, or popularity—to control or harm others. Power imbalances can change over time and in different situations, even if they involve the same people</a:t>
            </a:r>
            <a:endParaRPr lang="en-US" b="1" dirty="0" smtClean="0"/>
          </a:p>
          <a:p>
            <a:r>
              <a:rPr lang="en-US" b="1" dirty="0" smtClean="0"/>
              <a:t>Repetition</a:t>
            </a:r>
          </a:p>
          <a:p>
            <a:pPr lvl="1"/>
            <a:r>
              <a:rPr lang="en-US" dirty="0" smtClean="0"/>
              <a:t>The behaviors happen more than once, over time</a:t>
            </a:r>
          </a:p>
          <a:p>
            <a:pPr lvl="1" algn="ctr"/>
            <a:r>
              <a:rPr lang="en-US" sz="1300" dirty="0"/>
              <a:t>https://</a:t>
            </a:r>
            <a:r>
              <a:rPr lang="en-US" sz="1300" dirty="0" err="1"/>
              <a:t>www.stopbullying.gov</a:t>
            </a:r>
            <a:r>
              <a:rPr lang="en-US" sz="1300" dirty="0"/>
              <a:t>/what-is-bullying/</a:t>
            </a:r>
            <a:r>
              <a:rPr lang="en-US" sz="1300" dirty="0" err="1"/>
              <a:t>index.html</a:t>
            </a:r>
            <a:endParaRPr lang="en-US" sz="1300" dirty="0"/>
          </a:p>
          <a:p>
            <a:endParaRPr lang="en-US" dirty="0" smtClean="0"/>
          </a:p>
          <a:p>
            <a:endParaRPr lang="en-US" dirty="0"/>
          </a:p>
        </p:txBody>
      </p:sp>
    </p:spTree>
    <p:extLst>
      <p:ext uri="{BB962C8B-B14F-4D97-AF65-F5344CB8AC3E}">
        <p14:creationId xmlns:p14="http://schemas.microsoft.com/office/powerpoint/2010/main" val="1978132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Bullying?</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43729147"/>
              </p:ext>
            </p:extLst>
          </p:nvPr>
        </p:nvGraphicFramePr>
        <p:xfrm>
          <a:off x="607452" y="1548348"/>
          <a:ext cx="8158596" cy="5170934"/>
        </p:xfrm>
        <a:graphic>
          <a:graphicData uri="http://schemas.openxmlformats.org/drawingml/2006/table">
            <a:tbl>
              <a:tblPr firstRow="1" bandRow="1">
                <a:tableStyleId>{5C22544A-7EE6-4342-B048-85BDC9FD1C3A}</a:tableStyleId>
              </a:tblPr>
              <a:tblGrid>
                <a:gridCol w="4081896"/>
                <a:gridCol w="4076700"/>
              </a:tblGrid>
              <a:tr h="690374">
                <a:tc>
                  <a:txBody>
                    <a:bodyPr/>
                    <a:lstStyle/>
                    <a:p>
                      <a:pPr algn="ctr"/>
                      <a:r>
                        <a:rPr lang="en-US" sz="3200" dirty="0" smtClean="0"/>
                        <a:t>DIRECT</a:t>
                      </a:r>
                      <a:r>
                        <a:rPr lang="en-US" sz="3200" baseline="0" dirty="0" smtClean="0"/>
                        <a:t> BULLYING</a:t>
                      </a:r>
                      <a:endParaRPr lang="en-US" sz="3200" dirty="0"/>
                    </a:p>
                  </a:txBody>
                  <a:tcPr/>
                </a:tc>
                <a:tc>
                  <a:txBody>
                    <a:bodyPr/>
                    <a:lstStyle/>
                    <a:p>
                      <a:pPr algn="ctr"/>
                      <a:r>
                        <a:rPr lang="en-US" sz="3200" dirty="0" smtClean="0"/>
                        <a:t>INDIRECT BULLYING</a:t>
                      </a:r>
                      <a:endParaRPr lang="en-US" sz="3200" dirty="0"/>
                    </a:p>
                  </a:txBody>
                  <a:tcPr/>
                </a:tc>
              </a:tr>
              <a:tr h="2332879">
                <a:tc>
                  <a:txBody>
                    <a:bodyPr/>
                    <a:lstStyle/>
                    <a:p>
                      <a:r>
                        <a:rPr lang="en-US" sz="2400" dirty="0" smtClean="0"/>
                        <a:t>PHYSICAL:</a:t>
                      </a:r>
                      <a:r>
                        <a:rPr lang="en-US" sz="2400" baseline="0" dirty="0" smtClean="0"/>
                        <a:t> </a:t>
                      </a:r>
                      <a:r>
                        <a:rPr lang="en-US" sz="2400" dirty="0" smtClean="0"/>
                        <a:t>Hitting,</a:t>
                      </a:r>
                      <a:r>
                        <a:rPr lang="en-US" sz="2400" baseline="0" dirty="0" smtClean="0"/>
                        <a:t> </a:t>
                      </a:r>
                      <a:r>
                        <a:rPr lang="en-US" sz="2400" dirty="0" smtClean="0"/>
                        <a:t>Kicking,</a:t>
                      </a:r>
                      <a:r>
                        <a:rPr lang="en-US" sz="2400" baseline="0" dirty="0" smtClean="0"/>
                        <a:t> </a:t>
                      </a:r>
                      <a:r>
                        <a:rPr lang="en-US" sz="2400" dirty="0" smtClean="0"/>
                        <a:t>Shoving,</a:t>
                      </a:r>
                      <a:r>
                        <a:rPr lang="en-US" sz="2400" baseline="0" dirty="0" smtClean="0"/>
                        <a:t> </a:t>
                      </a:r>
                      <a:r>
                        <a:rPr lang="en-US" sz="2400" dirty="0" smtClean="0"/>
                        <a:t>Punching</a:t>
                      </a:r>
                    </a:p>
                    <a:p>
                      <a:endParaRPr lang="en-US" sz="2400" dirty="0" smtClean="0"/>
                    </a:p>
                    <a:p>
                      <a:r>
                        <a:rPr lang="en-US" sz="2400" dirty="0" smtClean="0"/>
                        <a:t>VERBAL:</a:t>
                      </a:r>
                      <a:r>
                        <a:rPr lang="en-US" sz="2400" baseline="0" dirty="0" smtClean="0"/>
                        <a:t> </a:t>
                      </a:r>
                      <a:r>
                        <a:rPr lang="en-US" sz="2400" dirty="0" smtClean="0"/>
                        <a:t>Taunting,</a:t>
                      </a:r>
                      <a:r>
                        <a:rPr lang="en-US" sz="2400" baseline="0" dirty="0" smtClean="0"/>
                        <a:t> Teasing, Racial Slurs, Harassment</a:t>
                      </a:r>
                    </a:p>
                    <a:p>
                      <a:endParaRPr lang="en-US"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EMOTIONAL (NON-VERBAL): </a:t>
                      </a:r>
                      <a:r>
                        <a:rPr lang="en-US" sz="2400" b="0" dirty="0" smtClean="0">
                          <a:latin typeface="+mn-lt"/>
                        </a:rPr>
                        <a:t>Threatening, obscene gestures, rejecting, blackmailing, extorting, defaming, terrorizing</a:t>
                      </a:r>
                    </a:p>
                    <a:p>
                      <a:endParaRPr lang="en-US" sz="2400" dirty="0"/>
                    </a:p>
                  </a:txBody>
                  <a:tcPr/>
                </a:tc>
                <a:tc>
                  <a:txBody>
                    <a:bodyPr/>
                    <a:lstStyle/>
                    <a:p>
                      <a:pPr algn="r"/>
                      <a:r>
                        <a:rPr lang="en-US" sz="2400" dirty="0" smtClean="0"/>
                        <a:t>PHYSICAL: Getting</a:t>
                      </a:r>
                      <a:r>
                        <a:rPr lang="en-US" sz="2400" baseline="0" dirty="0" smtClean="0"/>
                        <a:t> another person to assault someone</a:t>
                      </a:r>
                    </a:p>
                    <a:p>
                      <a:pPr algn="r"/>
                      <a:endParaRPr lang="en-US" sz="2400" dirty="0" smtClean="0"/>
                    </a:p>
                    <a:p>
                      <a:pPr algn="r"/>
                      <a:r>
                        <a:rPr lang="en-US" sz="2400" dirty="0" smtClean="0"/>
                        <a:t>VERBAL: Spreading rumors, gossip</a:t>
                      </a:r>
                    </a:p>
                    <a:p>
                      <a:pPr algn="r"/>
                      <a:endParaRPr lang="en-US" sz="2400" dirty="0" smtClean="0"/>
                    </a:p>
                    <a:p>
                      <a:pPr algn="r"/>
                      <a:r>
                        <a:rPr lang="en-US" sz="2400" dirty="0" smtClean="0"/>
                        <a:t>EMOTIONAL (NON-VERBAL):</a:t>
                      </a:r>
                    </a:p>
                    <a:p>
                      <a:pPr algn="r"/>
                      <a:r>
                        <a:rPr lang="en-US" sz="2400" dirty="0" smtClean="0"/>
                        <a:t>Purposefully excluding</a:t>
                      </a:r>
                      <a:r>
                        <a:rPr lang="en-US" sz="2400" baseline="0" dirty="0" smtClean="0"/>
                        <a:t> someone from group/activity</a:t>
                      </a:r>
                    </a:p>
                    <a:p>
                      <a:pPr algn="r"/>
                      <a:endParaRPr lang="en-US" sz="2400" baseline="0" dirty="0" smtClean="0"/>
                    </a:p>
                    <a:p>
                      <a:pPr algn="r"/>
                      <a:r>
                        <a:rPr lang="en-US" sz="2400" baseline="0" dirty="0" smtClean="0"/>
                        <a:t>Cyber bullying (this is under debate)</a:t>
                      </a:r>
                      <a:endParaRPr lang="en-US" sz="2400" dirty="0"/>
                    </a:p>
                  </a:txBody>
                  <a:tcPr/>
                </a:tc>
              </a:tr>
            </a:tbl>
          </a:graphicData>
        </a:graphic>
      </p:graphicFrame>
    </p:spTree>
    <p:extLst>
      <p:ext uri="{BB962C8B-B14F-4D97-AF65-F5344CB8AC3E}">
        <p14:creationId xmlns:p14="http://schemas.microsoft.com/office/powerpoint/2010/main" val="274583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Prevalence</a:t>
            </a:r>
            <a:r>
              <a:rPr lang="en-US" b="1" dirty="0" smtClean="0"/>
              <a:t>:</a:t>
            </a:r>
            <a:endParaRPr lang="en-US" dirty="0"/>
          </a:p>
        </p:txBody>
      </p:sp>
      <p:sp>
        <p:nvSpPr>
          <p:cNvPr id="3" name="Content Placeholder 2"/>
          <p:cNvSpPr>
            <a:spLocks noGrp="1"/>
          </p:cNvSpPr>
          <p:nvPr>
            <p:ph sz="quarter" idx="1"/>
          </p:nvPr>
        </p:nvSpPr>
        <p:spPr/>
        <p:txBody>
          <a:bodyPr>
            <a:normAutofit/>
          </a:bodyPr>
          <a:lstStyle/>
          <a:p>
            <a:pPr lvl="1"/>
            <a:r>
              <a:rPr lang="en-US" dirty="0" smtClean="0"/>
              <a:t>Between </a:t>
            </a:r>
            <a:r>
              <a:rPr lang="en-US" dirty="0"/>
              <a:t>1 in 4 and 1 in 3 U.S. students say they have been bullied at school. Many fewer have been </a:t>
            </a:r>
            <a:r>
              <a:rPr lang="en-US" dirty="0" err="1"/>
              <a:t>cyberbullied</a:t>
            </a:r>
            <a:r>
              <a:rPr lang="en-US" dirty="0"/>
              <a:t>. </a:t>
            </a:r>
            <a:endParaRPr lang="en-US" dirty="0" smtClean="0"/>
          </a:p>
          <a:p>
            <a:pPr lvl="1"/>
            <a:r>
              <a:rPr lang="en-US" dirty="0" smtClean="0"/>
              <a:t>Most </a:t>
            </a:r>
            <a:r>
              <a:rPr lang="en-US" dirty="0"/>
              <a:t>bullying happens in middle school. The most common types are verbal and social bullying.</a:t>
            </a:r>
          </a:p>
          <a:p>
            <a:pPr lvl="1"/>
            <a:r>
              <a:rPr lang="en-US" dirty="0"/>
              <a:t>There is growing awareness of the problem of bullying, which may lead some to believe that bullying is increasing. However, studies suggest that rates of bullying may be declining. It still remains a prevalent and serious problem in today’s schools.</a:t>
            </a:r>
          </a:p>
          <a:p>
            <a:endParaRPr lang="en-US" dirty="0"/>
          </a:p>
        </p:txBody>
      </p:sp>
    </p:spTree>
    <p:extLst>
      <p:ext uri="{BB962C8B-B14F-4D97-AF65-F5344CB8AC3E}">
        <p14:creationId xmlns:p14="http://schemas.microsoft.com/office/powerpoint/2010/main" val="2127015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Prevalence:</a:t>
            </a:r>
            <a:br>
              <a:rPr lang="en-US" dirty="0" smtClean="0"/>
            </a:br>
            <a:r>
              <a:rPr lang="en-US" sz="3100" dirty="0" smtClean="0"/>
              <a:t>(American Psychological Association)</a:t>
            </a:r>
            <a:endParaRPr lang="en-US" sz="3100" dirty="0"/>
          </a:p>
        </p:txBody>
      </p:sp>
      <p:sp>
        <p:nvSpPr>
          <p:cNvPr id="3" name="Content Placeholder 2"/>
          <p:cNvSpPr>
            <a:spLocks noGrp="1"/>
          </p:cNvSpPr>
          <p:nvPr>
            <p:ph sz="quarter" idx="1"/>
          </p:nvPr>
        </p:nvSpPr>
        <p:spPr/>
        <p:txBody>
          <a:bodyPr>
            <a:normAutofit fontScale="92500" lnSpcReduction="10000"/>
          </a:bodyPr>
          <a:lstStyle/>
          <a:p>
            <a:r>
              <a:rPr lang="en-US" b="1" dirty="0"/>
              <a:t>Children and adolescents who lack social problem-solving skills are more at risk of becoming </a:t>
            </a:r>
            <a:r>
              <a:rPr lang="en-US" b="1" dirty="0">
                <a:hlinkClick r:id="rId2" tooltip="Bullying topic page PS006"/>
              </a:rPr>
              <a:t>bullies</a:t>
            </a:r>
            <a:r>
              <a:rPr lang="en-US" b="1" dirty="0" smtClean="0"/>
              <a:t>, victims </a:t>
            </a:r>
            <a:r>
              <a:rPr lang="en-US" b="1" dirty="0"/>
              <a:t>or </a:t>
            </a:r>
            <a:r>
              <a:rPr lang="en-US" b="1" dirty="0" smtClean="0"/>
              <a:t>both.</a:t>
            </a:r>
          </a:p>
          <a:p>
            <a:pPr marL="0" indent="0">
              <a:buNone/>
            </a:pPr>
            <a:endParaRPr lang="en-US" dirty="0"/>
          </a:p>
          <a:p>
            <a:pPr lvl="1"/>
            <a:r>
              <a:rPr lang="en-US" dirty="0" smtClean="0"/>
              <a:t>In an examination of 153 </a:t>
            </a:r>
            <a:r>
              <a:rPr lang="en-US" dirty="0"/>
              <a:t>studies from the last 30 </a:t>
            </a:r>
            <a:r>
              <a:rPr lang="en-US" dirty="0" smtClean="0"/>
              <a:t>years, found </a:t>
            </a:r>
            <a:r>
              <a:rPr lang="en-US" dirty="0"/>
              <a:t>that boys bully more than girls, and bullies </a:t>
            </a:r>
            <a:r>
              <a:rPr lang="en-US" dirty="0" smtClean="0"/>
              <a:t>&amp; victims </a:t>
            </a:r>
            <a:r>
              <a:rPr lang="en-US" i="1" dirty="0"/>
              <a:t>both</a:t>
            </a:r>
            <a:r>
              <a:rPr lang="en-US" dirty="0"/>
              <a:t> have poor social problem-solving skills. </a:t>
            </a:r>
            <a:endParaRPr lang="en-US" dirty="0" smtClean="0"/>
          </a:p>
          <a:p>
            <a:pPr lvl="1"/>
            <a:endParaRPr lang="en-US" dirty="0"/>
          </a:p>
          <a:p>
            <a:pPr lvl="1"/>
            <a:r>
              <a:rPr lang="en-US" dirty="0" smtClean="0"/>
              <a:t>More </a:t>
            </a:r>
            <a:r>
              <a:rPr lang="en-US" dirty="0"/>
              <a:t>than anything else, poor academic performance predicts those who will </a:t>
            </a:r>
            <a:r>
              <a:rPr lang="en-US" dirty="0" smtClean="0"/>
              <a:t>bully.</a:t>
            </a:r>
          </a:p>
          <a:p>
            <a:pPr lvl="1"/>
            <a:endParaRPr lang="en-US" dirty="0"/>
          </a:p>
          <a:p>
            <a:pPr marL="365760" lvl="1" indent="0" algn="ctr">
              <a:buNone/>
            </a:pPr>
            <a:r>
              <a:rPr lang="en-US" sz="1300" dirty="0" smtClean="0"/>
              <a:t>http</a:t>
            </a:r>
            <a:r>
              <a:rPr lang="en-US" sz="1300" dirty="0"/>
              <a:t>://</a:t>
            </a:r>
            <a:r>
              <a:rPr lang="en-US" sz="1300" dirty="0" err="1"/>
              <a:t>www.apa.org</a:t>
            </a:r>
            <a:r>
              <a:rPr lang="en-US" sz="1300" dirty="0"/>
              <a:t>/news/press/releases/2010/07/bully-</a:t>
            </a:r>
            <a:r>
              <a:rPr lang="en-US" sz="1300" dirty="0" err="1"/>
              <a:t>victim.aspx</a:t>
            </a:r>
            <a:endParaRPr lang="en-US" sz="1300" dirty="0"/>
          </a:p>
        </p:txBody>
      </p:sp>
    </p:spTree>
    <p:extLst>
      <p:ext uri="{BB962C8B-B14F-4D97-AF65-F5344CB8AC3E}">
        <p14:creationId xmlns:p14="http://schemas.microsoft.com/office/powerpoint/2010/main" val="95735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Studies show…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Sample sizes for the studies examined ranged from 44 to 26,430. Ages ranged from 3 to 18 years old. </a:t>
            </a:r>
            <a:endParaRPr lang="en-US" dirty="0" smtClean="0"/>
          </a:p>
          <a:p>
            <a:endParaRPr lang="en-US" dirty="0"/>
          </a:p>
          <a:p>
            <a:r>
              <a:rPr lang="en-US" dirty="0" smtClean="0"/>
              <a:t>Found: age </a:t>
            </a:r>
            <a:r>
              <a:rPr lang="en-US" dirty="0"/>
              <a:t>played a role in how much bullies and victims acted out their aggressions </a:t>
            </a:r>
            <a:r>
              <a:rPr lang="en-US" dirty="0" smtClean="0"/>
              <a:t>versus internalized </a:t>
            </a:r>
            <a:r>
              <a:rPr lang="en-US" dirty="0"/>
              <a:t>their </a:t>
            </a:r>
            <a:r>
              <a:rPr lang="en-US" dirty="0" smtClean="0"/>
              <a:t>feelings</a:t>
            </a:r>
          </a:p>
          <a:p>
            <a:pPr lvl="1"/>
            <a:r>
              <a:rPr lang="en-US" dirty="0" smtClean="0"/>
              <a:t> </a:t>
            </a:r>
            <a:r>
              <a:rPr lang="en-US" dirty="0"/>
              <a:t>Younger bullies were more defiant, aggressive and disruptive, whereas older bullies were more withdrawn, depressed and anxious. </a:t>
            </a:r>
            <a:endParaRPr lang="en-US" dirty="0" smtClean="0"/>
          </a:p>
          <a:p>
            <a:pPr lvl="1"/>
            <a:r>
              <a:rPr lang="en-US" dirty="0" smtClean="0"/>
              <a:t>Younger </a:t>
            </a:r>
            <a:r>
              <a:rPr lang="en-US" dirty="0"/>
              <a:t>bullies were not as bothered by rejection and being unpopular as were older bullies. </a:t>
            </a:r>
          </a:p>
        </p:txBody>
      </p:sp>
    </p:spTree>
    <p:extLst>
      <p:ext uri="{BB962C8B-B14F-4D97-AF65-F5344CB8AC3E}">
        <p14:creationId xmlns:p14="http://schemas.microsoft.com/office/powerpoint/2010/main" val="1108782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590</TotalTime>
  <Words>1281</Words>
  <Application>Microsoft Macintosh PowerPoint</Application>
  <PresentationFormat>On-screen Show (4:3)</PresentationFormat>
  <Paragraphs>139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Coffee Collaborations</vt:lpstr>
      <vt:lpstr>What is Bullying?</vt:lpstr>
      <vt:lpstr>PowerPoint Presentation</vt:lpstr>
      <vt:lpstr>Bullying…</vt:lpstr>
      <vt:lpstr>Bullying…</vt:lpstr>
      <vt:lpstr>Types of Bullying?</vt:lpstr>
      <vt:lpstr>Prevalence:</vt:lpstr>
      <vt:lpstr>Prevalence: (American Psychological Association)</vt:lpstr>
      <vt:lpstr>Studies show…</vt:lpstr>
      <vt:lpstr>Where is it happening?</vt:lpstr>
      <vt:lpstr>Who Bullies?</vt:lpstr>
      <vt:lpstr>What do we do?!?!</vt:lpstr>
      <vt:lpstr>What should we do?!?</vt:lpstr>
      <vt:lpstr>Prevention/Intervention at CMIT-ES</vt:lpstr>
      <vt:lpstr>Clear Consequences</vt:lpstr>
      <vt:lpstr>For the Victim…</vt:lpstr>
      <vt:lpstr>For the Bystander…</vt:lpstr>
      <vt:lpstr>For the Offender…</vt:lpstr>
      <vt:lpstr>“The Danger of Silence”</vt:lpstr>
      <vt:lpstr>“To this Day”</vt:lpstr>
      <vt:lpstr>PGCPS</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Collaborations</dc:title>
  <dc:creator>Whitney Ritchie</dc:creator>
  <cp:lastModifiedBy>Whitney Ritchie</cp:lastModifiedBy>
  <cp:revision>22</cp:revision>
  <dcterms:created xsi:type="dcterms:W3CDTF">2018-02-02T02:02:04Z</dcterms:created>
  <dcterms:modified xsi:type="dcterms:W3CDTF">2018-02-02T18:37:13Z</dcterms:modified>
</cp:coreProperties>
</file>