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4" r:id="rId2"/>
  </p:sldMasterIdLst>
  <p:notesMasterIdLst>
    <p:notesMasterId r:id="rId17"/>
  </p:notesMasterIdLst>
  <p:sldIdLst>
    <p:sldId id="364" r:id="rId3"/>
    <p:sldId id="309" r:id="rId4"/>
    <p:sldId id="377" r:id="rId5"/>
    <p:sldId id="273" r:id="rId6"/>
    <p:sldId id="376" r:id="rId7"/>
    <p:sldId id="378" r:id="rId8"/>
    <p:sldId id="380" r:id="rId9"/>
    <p:sldId id="379" r:id="rId10"/>
    <p:sldId id="315" r:id="rId11"/>
    <p:sldId id="374" r:id="rId12"/>
    <p:sldId id="362" r:id="rId13"/>
    <p:sldId id="365" r:id="rId14"/>
    <p:sldId id="368" r:id="rId15"/>
    <p:sldId id="28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stbrook, JaChea V -FS" initials="WJV-" lastIdx="0" clrIdx="0">
    <p:extLst>
      <p:ext uri="{19B8F6BF-5375-455C-9EA6-DF929625EA0E}">
        <p15:presenceInfo xmlns:p15="http://schemas.microsoft.com/office/powerpoint/2012/main" userId="S-1-5-21-2443529608-3098792306-3041422421-293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2A07"/>
    <a:srgbClr val="DA26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90320" autoAdjust="0"/>
  </p:normalViewPr>
  <p:slideViewPr>
    <p:cSldViewPr snapToGrid="0">
      <p:cViewPr varScale="1">
        <p:scale>
          <a:sx n="103" d="100"/>
          <a:sy n="103" d="100"/>
        </p:scale>
        <p:origin x="73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71BD4573-58E7-4156-A133-2731F5F8D1A6}" type="datetimeFigureOut">
              <a:rPr lang="en-US" smtClean="0"/>
              <a:t>3/13/2019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PTO@cmitsouthes.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dirty="0"/>
          </a:p>
        </p:txBody>
      </p:sp>
    </p:spTree>
    <p:extLst>
      <p:ext uri="{BB962C8B-B14F-4D97-AF65-F5344CB8AC3E}">
        <p14:creationId xmlns:p14="http://schemas.microsoft.com/office/powerpoint/2010/main" val="105826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3465917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By-laws, we stated</a:t>
            </a:r>
            <a:r>
              <a:rPr lang="en-US" baseline="0" dirty="0"/>
              <a:t> that their will be two parents rep so we will be requesting to elect two parent reps and Treasurer. </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dirty="0"/>
          </a:p>
        </p:txBody>
      </p:sp>
    </p:spTree>
    <p:extLst>
      <p:ext uri="{BB962C8B-B14F-4D97-AF65-F5344CB8AC3E}">
        <p14:creationId xmlns:p14="http://schemas.microsoft.com/office/powerpoint/2010/main" val="3946930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90000"/>
            </a:pPr>
            <a:r>
              <a:rPr lang="en-US" b="1" u="sng" dirty="0">
                <a:solidFill>
                  <a:schemeClr val="accent1">
                    <a:lumMod val="75000"/>
                  </a:schemeClr>
                </a:solidFill>
                <a:latin typeface="Arial" panose="020B0604020202020204" pitchFamily="34" charset="0"/>
                <a:cs typeface="Arial" panose="020B0604020202020204" pitchFamily="34" charset="0"/>
              </a:rPr>
              <a:t>Email</a:t>
            </a:r>
          </a:p>
          <a:p>
            <a:pPr lvl="1">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The PTO can be reached collectively at </a:t>
            </a:r>
            <a:r>
              <a:rPr lang="en-US" dirty="0">
                <a:latin typeface="Arial" panose="020B0604020202020204" pitchFamily="34" charset="0"/>
                <a:cs typeface="Arial" panose="020B0604020202020204" pitchFamily="34" charset="0"/>
                <a:hlinkClick r:id="rId3"/>
              </a:rPr>
              <a:t>PTO@cmitsouthes.org</a:t>
            </a:r>
            <a:r>
              <a:rPr lang="en-US" dirty="0">
                <a:latin typeface="Arial" panose="020B0604020202020204" pitchFamily="34" charset="0"/>
                <a:cs typeface="Arial" panose="020B0604020202020204" pitchFamily="34" charset="0"/>
              </a:rPr>
              <a:t>. This account is checked daily</a:t>
            </a:r>
          </a:p>
          <a:p>
            <a:pPr>
              <a:buSzPct val="90000"/>
            </a:pPr>
            <a:endParaRPr lang="en-US" dirty="0">
              <a:latin typeface="Arial" panose="020B0604020202020204" pitchFamily="34" charset="0"/>
              <a:cs typeface="Arial" panose="020B0604020202020204" pitchFamily="34" charset="0"/>
            </a:endParaRPr>
          </a:p>
          <a:p>
            <a:pPr>
              <a:buSzPct val="90000"/>
              <a:buFont typeface="Wingdings" panose="05000000000000000000" pitchFamily="2" charset="2"/>
              <a:buChar char="§"/>
            </a:pPr>
            <a:endParaRPr lang="en-US" sz="1500" b="1" spc="51" dirty="0">
              <a:ln w="0"/>
              <a:solidFill>
                <a:schemeClr val="bg2"/>
              </a:solidFill>
              <a:effectLst>
                <a:innerShdw blurRad="63500" dist="50800" dir="13500000">
                  <a:srgbClr val="000000">
                    <a:alpha val="50000"/>
                  </a:srgbClr>
                </a:innerShdw>
              </a:effectLst>
              <a:latin typeface="Arial" panose="020B0604020202020204" pitchFamily="34" charset="0"/>
              <a:cs typeface="Arial" panose="020B0604020202020204" pitchFamily="34" charset="0"/>
            </a:endParaRPr>
          </a:p>
          <a:p>
            <a:pPr>
              <a:buSzPct val="90000"/>
            </a:pPr>
            <a:r>
              <a:rPr lang="en-US" b="1" u="sng" spc="51" dirty="0">
                <a:ln w="0"/>
                <a:solidFill>
                  <a:schemeClr val="bg2"/>
                </a:solidFill>
                <a:effectLst>
                  <a:innerShdw blurRad="63500" dist="50800" dir="13500000">
                    <a:srgbClr val="000000">
                      <a:alpha val="50000"/>
                    </a:srgbClr>
                  </a:innerShdw>
                </a:effectLst>
                <a:latin typeface="Arial" panose="020B0604020202020204" pitchFamily="34" charset="0"/>
                <a:cs typeface="Arial" panose="020B0604020202020204" pitchFamily="34" charset="0"/>
              </a:rPr>
              <a:t>Newsletter</a:t>
            </a:r>
          </a:p>
          <a:p>
            <a:pPr lvl="1">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Subscribe to the monthly newsletter. There is a link in the school weekly newsletter distributed every Friday </a:t>
            </a:r>
          </a:p>
          <a:p>
            <a:pPr lvl="1">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Send us a text message to join out </a:t>
            </a:r>
          </a:p>
          <a:p>
            <a:pPr lvl="1">
              <a:buSzPct val="90000"/>
              <a:buFont typeface="Wingdings" panose="05000000000000000000" pitchFamily="2" charset="2"/>
              <a:buChar char="§"/>
            </a:pPr>
            <a:r>
              <a:rPr lang="en-US" sz="2000" dirty="0">
                <a:latin typeface="Arial" panose="020B0604020202020204" pitchFamily="34" charset="0"/>
                <a:cs typeface="Arial" panose="020B0604020202020204" pitchFamily="34" charset="0"/>
              </a:rPr>
              <a:t>Send your email address by text message:</a:t>
            </a:r>
          </a:p>
          <a:p>
            <a:pPr lvl="2">
              <a:buSzPct val="90000"/>
            </a:pPr>
            <a:r>
              <a:rPr lang="en-US" sz="2000" dirty="0">
                <a:solidFill>
                  <a:schemeClr val="accent1">
                    <a:lumMod val="75000"/>
                  </a:schemeClr>
                </a:solidFill>
                <a:latin typeface="Arial" panose="020B0604020202020204" pitchFamily="34" charset="0"/>
                <a:cs typeface="Arial" panose="020B0604020202020204" pitchFamily="34" charset="0"/>
              </a:rPr>
              <a:t>Text </a:t>
            </a:r>
            <a:r>
              <a:rPr lang="en-US" sz="2000" u="sng" dirty="0">
                <a:solidFill>
                  <a:schemeClr val="accent1">
                    <a:lumMod val="75000"/>
                  </a:schemeClr>
                </a:solidFill>
                <a:latin typeface="Arial" panose="020B0604020202020204" pitchFamily="34" charset="0"/>
                <a:cs typeface="Arial" panose="020B0604020202020204" pitchFamily="34" charset="0"/>
              </a:rPr>
              <a:t>PTOCMITSES</a:t>
            </a:r>
            <a:r>
              <a:rPr lang="en-US" sz="2000" dirty="0">
                <a:solidFill>
                  <a:schemeClr val="accent1">
                    <a:lumMod val="75000"/>
                  </a:schemeClr>
                </a:solidFill>
                <a:latin typeface="Arial" panose="020B0604020202020204" pitchFamily="34" charset="0"/>
                <a:cs typeface="Arial" panose="020B0604020202020204" pitchFamily="34" charset="0"/>
              </a:rPr>
              <a:t> to </a:t>
            </a:r>
            <a:r>
              <a:rPr lang="en-US" sz="2000" u="sng" dirty="0">
                <a:solidFill>
                  <a:schemeClr val="accent1">
                    <a:lumMod val="75000"/>
                  </a:schemeClr>
                </a:solidFill>
                <a:latin typeface="Arial" panose="020B0604020202020204" pitchFamily="34" charset="0"/>
                <a:cs typeface="Arial" panose="020B0604020202020204" pitchFamily="34" charset="0"/>
              </a:rPr>
              <a:t>22828</a:t>
            </a:r>
            <a:r>
              <a:rPr lang="en-US" sz="2000" dirty="0">
                <a:solidFill>
                  <a:schemeClr val="accent1">
                    <a:lumMod val="75000"/>
                  </a:schemeClr>
                </a:solidFill>
                <a:latin typeface="Arial" panose="020B0604020202020204" pitchFamily="34" charset="0"/>
                <a:cs typeface="Arial" panose="020B0604020202020204" pitchFamily="34" charset="0"/>
              </a:rPr>
              <a:t> to get started</a:t>
            </a:r>
          </a:p>
          <a:p>
            <a:pPr>
              <a:buSzPct val="90000"/>
              <a:buFont typeface="Wingdings" panose="05000000000000000000" pitchFamily="2" charset="2"/>
              <a:buChar char="§"/>
            </a:pPr>
            <a:endParaRPr lang="en-US" sz="1500" dirty="0">
              <a:latin typeface="Arial" panose="020B0604020202020204" pitchFamily="34" charset="0"/>
              <a:cs typeface="Arial" panose="020B0604020202020204" pitchFamily="34" charset="0"/>
            </a:endParaRPr>
          </a:p>
          <a:p>
            <a:pPr>
              <a:buSzPct val="90000"/>
            </a:pPr>
            <a:r>
              <a:rPr lang="en-US" b="1" u="sng" spc="51" dirty="0">
                <a:ln w="0"/>
                <a:solidFill>
                  <a:schemeClr val="bg2"/>
                </a:solidFill>
                <a:effectLst>
                  <a:innerShdw blurRad="63500" dist="50800" dir="13500000">
                    <a:srgbClr val="000000">
                      <a:alpha val="50000"/>
                    </a:srgbClr>
                  </a:innerShdw>
                </a:effectLst>
                <a:latin typeface="Arial" panose="020B0604020202020204" pitchFamily="34" charset="0"/>
                <a:cs typeface="Arial" panose="020B0604020202020204" pitchFamily="34" charset="0"/>
              </a:rPr>
              <a:t>Social Media</a:t>
            </a:r>
          </a:p>
          <a:p>
            <a:pPr lvl="1">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Connect with us on Facebook</a:t>
            </a:r>
          </a:p>
          <a:p>
            <a:pPr lvl="1">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PTO Website will come soon</a:t>
            </a:r>
          </a:p>
          <a:p>
            <a:pPr>
              <a:buSzPct val="9000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buSzPct val="90000"/>
            </a:pPr>
            <a:r>
              <a:rPr lang="en-US" b="1" u="sng" dirty="0">
                <a:solidFill>
                  <a:schemeClr val="accent1">
                    <a:lumMod val="75000"/>
                  </a:schemeClr>
                </a:solidFill>
                <a:latin typeface="Arial" panose="020B0604020202020204" pitchFamily="34" charset="0"/>
                <a:cs typeface="Arial" panose="020B0604020202020204" pitchFamily="34" charset="0"/>
              </a:rPr>
              <a:t>Suggestion Box</a:t>
            </a:r>
          </a:p>
          <a:p>
            <a:pPr>
              <a:buSzPct val="90000"/>
              <a:buFont typeface="Wingdings" panose="05000000000000000000" pitchFamily="2" charset="2"/>
              <a:buChar char="§"/>
            </a:pPr>
            <a:r>
              <a:rPr lang="en-US" dirty="0">
                <a:latin typeface="Arial" panose="020B0604020202020204" pitchFamily="34" charset="0"/>
                <a:cs typeface="Arial" panose="020B0604020202020204" pitchFamily="34" charset="0"/>
              </a:rPr>
              <a:t>There will be a suggestion box in the cafeteria before the next meeting</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dirty="0"/>
          </a:p>
        </p:txBody>
      </p:sp>
    </p:spTree>
    <p:extLst>
      <p:ext uri="{BB962C8B-B14F-4D97-AF65-F5344CB8AC3E}">
        <p14:creationId xmlns:p14="http://schemas.microsoft.com/office/powerpoint/2010/main" val="102894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3/13/2019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70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3/13/2019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5287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3/13/2019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18659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BCE5-C710-4179-8C71-1BAE60458D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D348DC-93CD-4D38-95F6-DEEDC8C6E7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5CF276-D7D2-4918-9EEA-6B9E22DD1CD9}"/>
              </a:ext>
            </a:extLst>
          </p:cNvPr>
          <p:cNvSpPr>
            <a:spLocks noGrp="1"/>
          </p:cNvSpPr>
          <p:nvPr>
            <p:ph type="dt" sz="half" idx="10"/>
          </p:nvPr>
        </p:nvSpPr>
        <p:spPr/>
        <p:txBody>
          <a:bodyPr/>
          <a:lstStyle/>
          <a:p>
            <a:fld id="{021A1D30-C0A0-4124-A783-34D9F15FA0FE}" type="datetime1">
              <a:rPr lang="en-US" smtClean="0"/>
              <a:t>3/13/2019</a:t>
            </a:fld>
            <a:endParaRPr lang="en-US" dirty="0"/>
          </a:p>
        </p:txBody>
      </p:sp>
      <p:sp>
        <p:nvSpPr>
          <p:cNvPr id="5" name="Footer Placeholder 4">
            <a:extLst>
              <a:ext uri="{FF2B5EF4-FFF2-40B4-BE49-F238E27FC236}">
                <a16:creationId xmlns:a16="http://schemas.microsoft.com/office/drawing/2014/main" id="{B196A7D9-2E52-4A62-844A-2080B232E12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2699F498-A681-438C-A6C9-56E562752CAA}"/>
              </a:ext>
            </a:extLst>
          </p:cNvPr>
          <p:cNvSpPr>
            <a:spLocks noGrp="1"/>
          </p:cNvSpPr>
          <p:nvPr>
            <p:ph type="sldNum" sz="quarter" idx="12"/>
          </p:nvPr>
        </p:nvSpPr>
        <p:spPr/>
        <p:txBody>
          <a:bodyPr/>
          <a:lstStyle/>
          <a:p>
            <a:fld id="{401CF334-2D5C-4859-84A6-CA7E6E43FAEB}" type="slidenum">
              <a:rPr lang="en-US" smtClean="0"/>
              <a:t>‹#›</a:t>
            </a:fld>
            <a:endParaRPr lang="en-US" dirty="0"/>
          </a:p>
        </p:txBody>
      </p:sp>
      <p:cxnSp>
        <p:nvCxnSpPr>
          <p:cNvPr id="7" name="Straight Connector 6">
            <a:extLst>
              <a:ext uri="{FF2B5EF4-FFF2-40B4-BE49-F238E27FC236}">
                <a16:creationId xmlns:a16="http://schemas.microsoft.com/office/drawing/2014/main" id="{D2ABCDE2-12D5-43B4-AF0A-9C7DF663AE4C}"/>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E7BE297-5B28-4A97-9C72-FF6456FE17D9}"/>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1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E332-468C-45D3-8E8C-E07085BDCD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7D10A-44C5-4DB4-956F-AB5081B834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12F7E-4B3D-4E13-A8CD-8A1C14DF2617}"/>
              </a:ext>
            </a:extLst>
          </p:cNvPr>
          <p:cNvSpPr>
            <a:spLocks noGrp="1"/>
          </p:cNvSpPr>
          <p:nvPr>
            <p:ph type="dt" sz="half" idx="10"/>
          </p:nvPr>
        </p:nvSpPr>
        <p:spPr/>
        <p:txBody>
          <a:bodyPr/>
          <a:lstStyle/>
          <a:p>
            <a:fld id="{65F28077-7188-48C5-8679-2287FAC952E9}" type="datetime1">
              <a:rPr lang="en-US" smtClean="0"/>
              <a:t>3/13/2019</a:t>
            </a:fld>
            <a:endParaRPr lang="en-US" dirty="0"/>
          </a:p>
        </p:txBody>
      </p:sp>
      <p:sp>
        <p:nvSpPr>
          <p:cNvPr id="5" name="Footer Placeholder 4">
            <a:extLst>
              <a:ext uri="{FF2B5EF4-FFF2-40B4-BE49-F238E27FC236}">
                <a16:creationId xmlns:a16="http://schemas.microsoft.com/office/drawing/2014/main" id="{A8BE59E9-C587-4360-9A23-653F626A9CDA}"/>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3082D626-DDD0-49BB-8E2E-A89CBF34453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2726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2348-0211-45AE-8A42-26CF72DAE1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56012-DFA5-470A-8CF4-B329DA43D4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A48DF2-D0FF-4BAA-89EE-54A8D9B15623}"/>
              </a:ext>
            </a:extLst>
          </p:cNvPr>
          <p:cNvSpPr>
            <a:spLocks noGrp="1"/>
          </p:cNvSpPr>
          <p:nvPr>
            <p:ph type="dt" sz="half" idx="10"/>
          </p:nvPr>
        </p:nvSpPr>
        <p:spPr/>
        <p:txBody>
          <a:bodyPr/>
          <a:lstStyle/>
          <a:p>
            <a:fld id="{D2DCB740-6776-4EE9-99FD-96D592FA5A23}" type="datetime1">
              <a:rPr lang="en-US" smtClean="0"/>
              <a:t>3/13/2019</a:t>
            </a:fld>
            <a:endParaRPr lang="en-US" dirty="0"/>
          </a:p>
        </p:txBody>
      </p:sp>
      <p:sp>
        <p:nvSpPr>
          <p:cNvPr id="5" name="Footer Placeholder 4">
            <a:extLst>
              <a:ext uri="{FF2B5EF4-FFF2-40B4-BE49-F238E27FC236}">
                <a16:creationId xmlns:a16="http://schemas.microsoft.com/office/drawing/2014/main" id="{15FF6DC7-FF1C-4C99-AF55-A65FA4565039}"/>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246F42FC-F788-453E-A0B2-06165184A783}"/>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3008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5CAA-5084-46CA-A7C6-7F2A17514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57278E-16F8-4945-868F-0C037DDC30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2F4E80-2959-488D-9C0F-2FABAE8AFC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4E22BD-788A-456E-806E-2F5B42202805}"/>
              </a:ext>
            </a:extLst>
          </p:cNvPr>
          <p:cNvSpPr>
            <a:spLocks noGrp="1"/>
          </p:cNvSpPr>
          <p:nvPr>
            <p:ph type="dt" sz="half" idx="10"/>
          </p:nvPr>
        </p:nvSpPr>
        <p:spPr/>
        <p:txBody>
          <a:bodyPr/>
          <a:lstStyle/>
          <a:p>
            <a:fld id="{05F6BD99-6FFD-46C5-B5E2-43A34BDA2566}" type="datetime1">
              <a:rPr lang="en-US" smtClean="0"/>
              <a:t>3/13/2019</a:t>
            </a:fld>
            <a:endParaRPr lang="en-US" dirty="0"/>
          </a:p>
        </p:txBody>
      </p:sp>
      <p:sp>
        <p:nvSpPr>
          <p:cNvPr id="6" name="Footer Placeholder 5">
            <a:extLst>
              <a:ext uri="{FF2B5EF4-FFF2-40B4-BE49-F238E27FC236}">
                <a16:creationId xmlns:a16="http://schemas.microsoft.com/office/drawing/2014/main" id="{DC55C0F4-7A3D-4CCF-A611-E7AA454DE2ED}"/>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EC160612-54A8-4903-8426-635BC5402806}"/>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4991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C8C4-6931-42F3-A8C2-3C9E2B29FE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55E6E2-9FA7-49A7-9B3C-46046EBA94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5F105C-E6DC-43C1-8433-AECAB70ABF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8A9EB0-A798-4905-AC1D-3EE695666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5F9A73-E242-46F3-9A7D-2A5194495D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034009-B4EA-4BAE-9955-CA3CBC307AE2}"/>
              </a:ext>
            </a:extLst>
          </p:cNvPr>
          <p:cNvSpPr>
            <a:spLocks noGrp="1"/>
          </p:cNvSpPr>
          <p:nvPr>
            <p:ph type="dt" sz="half" idx="10"/>
          </p:nvPr>
        </p:nvSpPr>
        <p:spPr/>
        <p:txBody>
          <a:bodyPr/>
          <a:lstStyle/>
          <a:p>
            <a:fld id="{E022678E-214C-4CF8-97C7-95015FB02960}" type="datetime1">
              <a:rPr lang="en-US" smtClean="0"/>
              <a:t>3/13/2019</a:t>
            </a:fld>
            <a:endParaRPr lang="en-US" dirty="0"/>
          </a:p>
        </p:txBody>
      </p:sp>
      <p:sp>
        <p:nvSpPr>
          <p:cNvPr id="8" name="Footer Placeholder 7">
            <a:extLst>
              <a:ext uri="{FF2B5EF4-FFF2-40B4-BE49-F238E27FC236}">
                <a16:creationId xmlns:a16="http://schemas.microsoft.com/office/drawing/2014/main" id="{033114C2-BEE0-4D4F-ABB9-860EFE62A9D0}"/>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87DE1856-CEFB-4CA2-9EBC-D14392F59907}"/>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70443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3067-2686-499B-89DA-5F0A0B744F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B790CD-DC11-44BA-80CE-B2AA44C1355C}"/>
              </a:ext>
            </a:extLst>
          </p:cNvPr>
          <p:cNvSpPr>
            <a:spLocks noGrp="1"/>
          </p:cNvSpPr>
          <p:nvPr>
            <p:ph type="dt" sz="half" idx="10"/>
          </p:nvPr>
        </p:nvSpPr>
        <p:spPr/>
        <p:txBody>
          <a:bodyPr/>
          <a:lstStyle/>
          <a:p>
            <a:fld id="{D55660E0-FA77-4473-A859-74127B089143}" type="datetime1">
              <a:rPr lang="en-US" smtClean="0"/>
              <a:t>3/13/2019</a:t>
            </a:fld>
            <a:endParaRPr lang="en-US" dirty="0"/>
          </a:p>
        </p:txBody>
      </p:sp>
      <p:sp>
        <p:nvSpPr>
          <p:cNvPr id="4" name="Footer Placeholder 3">
            <a:extLst>
              <a:ext uri="{FF2B5EF4-FFF2-40B4-BE49-F238E27FC236}">
                <a16:creationId xmlns:a16="http://schemas.microsoft.com/office/drawing/2014/main" id="{6076C789-C4D6-4119-A222-9B065FC89B03}"/>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AC6A8833-900C-41F8-8EE7-A9699A48ECFC}"/>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27373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899FA-015F-4F62-90A8-B579C2F966E2}"/>
              </a:ext>
            </a:extLst>
          </p:cNvPr>
          <p:cNvSpPr>
            <a:spLocks noGrp="1"/>
          </p:cNvSpPr>
          <p:nvPr>
            <p:ph type="dt" sz="half" idx="10"/>
          </p:nvPr>
        </p:nvSpPr>
        <p:spPr/>
        <p:txBody>
          <a:bodyPr/>
          <a:lstStyle/>
          <a:p>
            <a:fld id="{3188D7B8-9F07-4899-827D-5F3CFDDEB574}" type="datetime1">
              <a:rPr lang="en-US" smtClean="0"/>
              <a:t>3/13/2019</a:t>
            </a:fld>
            <a:endParaRPr lang="en-US" dirty="0"/>
          </a:p>
        </p:txBody>
      </p:sp>
      <p:sp>
        <p:nvSpPr>
          <p:cNvPr id="3" name="Footer Placeholder 2">
            <a:extLst>
              <a:ext uri="{FF2B5EF4-FFF2-40B4-BE49-F238E27FC236}">
                <a16:creationId xmlns:a16="http://schemas.microsoft.com/office/drawing/2014/main" id="{26106BA0-767A-4B7B-A831-3E8F9F40F7F0}"/>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A04DB60F-81C0-46E5-B215-271CEE702B62}"/>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352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9FE3-7C9B-409D-AC02-D28001DE50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3F7844-E77D-4F8F-A8F5-4B28F8CE1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875E86-48F6-49F6-86E2-9F6FCF41D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58FE51-905E-40BC-9C3B-5335F9B739D5}"/>
              </a:ext>
            </a:extLst>
          </p:cNvPr>
          <p:cNvSpPr>
            <a:spLocks noGrp="1"/>
          </p:cNvSpPr>
          <p:nvPr>
            <p:ph type="dt" sz="half" idx="10"/>
          </p:nvPr>
        </p:nvSpPr>
        <p:spPr/>
        <p:txBody>
          <a:bodyPr/>
          <a:lstStyle/>
          <a:p>
            <a:fld id="{B5197C5C-1CD1-417D-A89C-14747F5222C7}" type="datetime1">
              <a:rPr lang="en-US" smtClean="0"/>
              <a:t>3/13/2019</a:t>
            </a:fld>
            <a:endParaRPr lang="en-US" dirty="0"/>
          </a:p>
        </p:txBody>
      </p:sp>
      <p:sp>
        <p:nvSpPr>
          <p:cNvPr id="6" name="Footer Placeholder 5">
            <a:extLst>
              <a:ext uri="{FF2B5EF4-FFF2-40B4-BE49-F238E27FC236}">
                <a16:creationId xmlns:a16="http://schemas.microsoft.com/office/drawing/2014/main" id="{4157F9E1-BCC5-4770-B7A3-31C437DF37C1}"/>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89C44D48-D4E1-4B40-A65F-3704EE5D5D17}"/>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1399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3/13/2019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2937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09E2-2A0D-4830-8A3F-03EA9E298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26D75-2D2A-4D96-A614-2BE7DDCCA0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DB0BB6-A933-4101-AA3E-8BFB7EFCC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90EEE4-DE77-412A-A5CE-3361FC2B6B01}"/>
              </a:ext>
            </a:extLst>
          </p:cNvPr>
          <p:cNvSpPr>
            <a:spLocks noGrp="1"/>
          </p:cNvSpPr>
          <p:nvPr>
            <p:ph type="dt" sz="half" idx="10"/>
          </p:nvPr>
        </p:nvSpPr>
        <p:spPr/>
        <p:txBody>
          <a:bodyPr/>
          <a:lstStyle/>
          <a:p>
            <a:fld id="{1359EFBB-CFA1-4AA8-9123-F0B52DBD84FE}" type="datetime1">
              <a:rPr lang="en-US" smtClean="0"/>
              <a:t>3/13/2019</a:t>
            </a:fld>
            <a:endParaRPr lang="en-US" dirty="0"/>
          </a:p>
        </p:txBody>
      </p:sp>
      <p:sp>
        <p:nvSpPr>
          <p:cNvPr id="6" name="Footer Placeholder 5">
            <a:extLst>
              <a:ext uri="{FF2B5EF4-FFF2-40B4-BE49-F238E27FC236}">
                <a16:creationId xmlns:a16="http://schemas.microsoft.com/office/drawing/2014/main" id="{62882F94-FC6B-482C-81AD-98BAD5F12F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7239F4-5D5C-46AE-A7F6-C599FE167774}"/>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97543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5910-B2DA-48AD-ABD7-0791396356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6D2492-4C79-41E1-9930-FF50EE4AF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D726C-7239-4F82-A5EE-B4D0C7944C35}"/>
              </a:ext>
            </a:extLst>
          </p:cNvPr>
          <p:cNvSpPr>
            <a:spLocks noGrp="1"/>
          </p:cNvSpPr>
          <p:nvPr>
            <p:ph type="dt" sz="half" idx="10"/>
          </p:nvPr>
        </p:nvSpPr>
        <p:spPr/>
        <p:txBody>
          <a:bodyPr/>
          <a:lstStyle/>
          <a:p>
            <a:fld id="{8D2D5871-AB0F-4B3D-8861-97E78CB7B47E}" type="datetime1">
              <a:rPr lang="en-US" smtClean="0"/>
              <a:t>3/13/2019</a:t>
            </a:fld>
            <a:endParaRPr lang="en-US" dirty="0"/>
          </a:p>
        </p:txBody>
      </p:sp>
      <p:sp>
        <p:nvSpPr>
          <p:cNvPr id="5" name="Footer Placeholder 4">
            <a:extLst>
              <a:ext uri="{FF2B5EF4-FFF2-40B4-BE49-F238E27FC236}">
                <a16:creationId xmlns:a16="http://schemas.microsoft.com/office/drawing/2014/main" id="{883DF0E4-09B7-4757-8CA4-5713A73725D2}"/>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C72F5A07-D4D7-4A2C-9B44-0B55D59C8CF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34179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1C699-08AF-4243-9E8E-C37EE5ECF3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5CBFE6-66CB-408A-875E-706C6319E3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BA496-D67B-424B-81E5-59B4325F543F}"/>
              </a:ext>
            </a:extLst>
          </p:cNvPr>
          <p:cNvSpPr>
            <a:spLocks noGrp="1"/>
          </p:cNvSpPr>
          <p:nvPr>
            <p:ph type="dt" sz="half" idx="10"/>
          </p:nvPr>
        </p:nvSpPr>
        <p:spPr/>
        <p:txBody>
          <a:bodyPr/>
          <a:lstStyle/>
          <a:p>
            <a:fld id="{14418406-4C3F-4F3E-80BD-A22568EA37EB}" type="datetime1">
              <a:rPr lang="en-US" smtClean="0"/>
              <a:t>3/13/2019</a:t>
            </a:fld>
            <a:endParaRPr lang="en-US" dirty="0"/>
          </a:p>
        </p:txBody>
      </p:sp>
      <p:sp>
        <p:nvSpPr>
          <p:cNvPr id="5" name="Footer Placeholder 4">
            <a:extLst>
              <a:ext uri="{FF2B5EF4-FFF2-40B4-BE49-F238E27FC236}">
                <a16:creationId xmlns:a16="http://schemas.microsoft.com/office/drawing/2014/main" id="{5AC4DD2C-873E-4158-8C59-48FFD7D5F095}"/>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3C9819F4-6538-4972-833E-F6D693C3C9F1}"/>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2810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3/13/2019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26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3/13/2019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7445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2678E-214C-4CF8-97C7-95015FB02960}" type="datetime1">
              <a:rPr lang="en-US" smtClean="0"/>
              <a:t>3/13/2019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1998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3/13/2019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25413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88D7B8-9F07-4899-827D-5F3CFDDEB574}" type="datetime1">
              <a:rPr lang="en-US" smtClean="0"/>
              <a:t>3/13/2019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50174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5197C5C-1CD1-417D-A89C-14747F5222C7}" type="datetime1">
              <a:rPr lang="en-US" smtClean="0"/>
              <a:t>3/13/2019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93152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21181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146459-E3C3-4969-9224-5ED50B492D17}" type="datetime1">
              <a:rPr lang="en-US" smtClean="0"/>
              <a:pPr/>
              <a:t>3/13/2019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Add a footer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01CF334-2D5C-4859-84A6-CA7E6E43FAE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70888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58A96-F4A0-4F79-9BF8-74EA85774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444AED-CBD8-4F13-8ACA-72BF643440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D13FF-211E-49C5-81E8-84292D2554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46459-E3C3-4969-9224-5ED50B492D17}" type="datetime1">
              <a:rPr lang="en-US" smtClean="0"/>
              <a:pPr/>
              <a:t>3/13/2019</a:t>
            </a:fld>
            <a:endParaRPr lang="en-US" dirty="0"/>
          </a:p>
        </p:txBody>
      </p:sp>
      <p:sp>
        <p:nvSpPr>
          <p:cNvPr id="5" name="Footer Placeholder 4">
            <a:extLst>
              <a:ext uri="{FF2B5EF4-FFF2-40B4-BE49-F238E27FC236}">
                <a16:creationId xmlns:a16="http://schemas.microsoft.com/office/drawing/2014/main" id="{BC46D27A-45C4-4F4D-8D44-F2926BA8E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90A398E3-2ACF-4E40-ABF4-36145CE4D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63004749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TO@cmitsouthe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nstagram.com/ptocmitses/" TargetMode="External"/><Relationship Id="rId5" Type="http://schemas.openxmlformats.org/officeDocument/2006/relationships/hyperlink" Target="https://twitter.com/pcmitses" TargetMode="External"/><Relationship Id="rId4" Type="http://schemas.openxmlformats.org/officeDocument/2006/relationships/hyperlink" Target="https://www.facebook.com/PTOCMITS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mailto:pto@cmitsouthe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38589C0-4606-4156-BEC9-696F08B09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rgbClr val="3D525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D21AD7F-376A-487C-8C1F-609464AD9BC4}"/>
              </a:ext>
            </a:extLst>
          </p:cNvPr>
          <p:cNvSpPr>
            <a:spLocks noGrp="1"/>
          </p:cNvSpPr>
          <p:nvPr>
            <p:ph type="ctrTitle"/>
          </p:nvPr>
        </p:nvSpPr>
        <p:spPr>
          <a:xfrm>
            <a:off x="0" y="1104387"/>
            <a:ext cx="4517165" cy="3836747"/>
          </a:xfrm>
        </p:spPr>
        <p:txBody>
          <a:bodyPr>
            <a:noAutofit/>
          </a:bodyPr>
          <a:lstStyle/>
          <a:p>
            <a:pPr algn="ctr">
              <a:lnSpc>
                <a:spcPct val="150000"/>
              </a:lnSpc>
            </a:pPr>
            <a:r>
              <a:rPr lang="en-US" sz="6000" b="1" dirty="0">
                <a:solidFill>
                  <a:srgbClr val="FFFFFF"/>
                </a:solidFill>
                <a:latin typeface="Adobe Gothic Std B" panose="020B0800000000000000" pitchFamily="34" charset="-128"/>
                <a:ea typeface="Adobe Gothic Std B" panose="020B0800000000000000" pitchFamily="34" charset="-128"/>
              </a:rPr>
              <a:t>Chick-fil-A</a:t>
            </a:r>
            <a:br>
              <a:rPr lang="en-US" sz="6000" b="1" dirty="0">
                <a:solidFill>
                  <a:srgbClr val="FFFFFF"/>
                </a:solidFill>
                <a:latin typeface="Adobe Gothic Std B" panose="020B0800000000000000" pitchFamily="34" charset="-128"/>
                <a:ea typeface="Adobe Gothic Std B" panose="020B0800000000000000" pitchFamily="34" charset="-128"/>
              </a:rPr>
            </a:br>
            <a:r>
              <a:rPr lang="en-US" sz="5200" b="1" dirty="0">
                <a:solidFill>
                  <a:srgbClr val="FFFFFF"/>
                </a:solidFill>
                <a:latin typeface="Adobe Gothic Std B" panose="020B0800000000000000" pitchFamily="34" charset="-128"/>
                <a:ea typeface="Adobe Gothic Std B" panose="020B0800000000000000" pitchFamily="34" charset="-128"/>
              </a:rPr>
              <a:t>March 14, 2019</a:t>
            </a:r>
          </a:p>
        </p:txBody>
      </p:sp>
      <p:sp>
        <p:nvSpPr>
          <p:cNvPr id="73" name="Rectangle 72">
            <a:extLst>
              <a:ext uri="{FF2B5EF4-FFF2-40B4-BE49-F238E27FC236}">
                <a16:creationId xmlns:a16="http://schemas.microsoft.com/office/drawing/2014/main" id="{278668EE-3D16-4B1B-8CFE-482C22669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rgbClr val="DD8D0E"/>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7061" y="-19972"/>
            <a:ext cx="6594939" cy="6858000"/>
          </a:xfrm>
          <a:prstGeom prst="rect">
            <a:avLst/>
          </a:prstGeom>
        </p:spPr>
      </p:pic>
    </p:spTree>
    <p:extLst>
      <p:ext uri="{BB962C8B-B14F-4D97-AF65-F5344CB8AC3E}">
        <p14:creationId xmlns:p14="http://schemas.microsoft.com/office/powerpoint/2010/main" val="312981476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980" y="361248"/>
            <a:ext cx="10058400" cy="1206295"/>
          </a:xfrm>
        </p:spPr>
        <p:txBody>
          <a:bodyPr>
            <a:normAutofit fontScale="90000"/>
          </a:bodyPr>
          <a:lstStyle/>
          <a:p>
            <a:pPr algn="ctr"/>
            <a:r>
              <a:rPr lang="en-US" sz="5600" b="1"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Parents – Stay Involved! </a:t>
            </a:r>
            <a:b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br>
            <a:r>
              <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Submit your feedback and suggestions</a:t>
            </a:r>
            <a:endParaRPr lang="en-US" sz="3600" dirty="0"/>
          </a:p>
        </p:txBody>
      </p:sp>
      <p:sp>
        <p:nvSpPr>
          <p:cNvPr id="3" name="Content Placeholder 2"/>
          <p:cNvSpPr>
            <a:spLocks noGrp="1"/>
          </p:cNvSpPr>
          <p:nvPr>
            <p:ph idx="1"/>
          </p:nvPr>
        </p:nvSpPr>
        <p:spPr>
          <a:xfrm>
            <a:off x="1212980" y="1903628"/>
            <a:ext cx="10635531" cy="4195481"/>
          </a:xfrm>
          <a:ln>
            <a:solidFill>
              <a:schemeClr val="bg1"/>
            </a:solidFill>
          </a:ln>
        </p:spPr>
        <p:style>
          <a:lnRef idx="2">
            <a:schemeClr val="accent5"/>
          </a:lnRef>
          <a:fillRef idx="1">
            <a:schemeClr val="lt1"/>
          </a:fillRef>
          <a:effectRef idx="0">
            <a:schemeClr val="accent5"/>
          </a:effectRef>
          <a:fontRef idx="minor">
            <a:schemeClr val="dk1"/>
          </a:fontRef>
        </p:style>
        <p:txBody>
          <a:bodyPr>
            <a:noAutofit/>
          </a:bodyPr>
          <a:lstStyle/>
          <a:p>
            <a:pPr marL="0" indent="0">
              <a:buSzPct val="90000"/>
              <a:buNone/>
            </a:pPr>
            <a:r>
              <a:rPr lang="en-US" sz="1600" b="1" u="sng" dirty="0">
                <a:solidFill>
                  <a:schemeClr val="accent1">
                    <a:lumMod val="75000"/>
                  </a:schemeClr>
                </a:solidFill>
                <a:latin typeface="Arial" panose="020B0604020202020204" pitchFamily="34" charset="0"/>
                <a:cs typeface="Arial" panose="020B0604020202020204" pitchFamily="34" charset="0"/>
              </a:rPr>
              <a:t>Email</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The PTO can be reached collectively at </a:t>
            </a:r>
            <a:r>
              <a:rPr lang="en-US" sz="1600" dirty="0">
                <a:latin typeface="Arial" panose="020B0604020202020204" pitchFamily="34" charset="0"/>
                <a:cs typeface="Arial" panose="020B0604020202020204" pitchFamily="34" charset="0"/>
                <a:hlinkClick r:id="rId3"/>
              </a:rPr>
              <a:t>PTO@cmitsouthes.org</a:t>
            </a:r>
            <a:r>
              <a:rPr lang="en-US" sz="1600" dirty="0">
                <a:latin typeface="Arial" panose="020B0604020202020204" pitchFamily="34" charset="0"/>
                <a:cs typeface="Arial" panose="020B0604020202020204" pitchFamily="34" charset="0"/>
              </a:rPr>
              <a:t>. </a:t>
            </a:r>
          </a:p>
          <a:p>
            <a:pPr marL="0" indent="0">
              <a:buSzPct val="90000"/>
              <a:buNone/>
            </a:pPr>
            <a:r>
              <a:rPr lang="en-US" sz="1600" b="1" u="sng" dirty="0">
                <a:solidFill>
                  <a:schemeClr val="accent1">
                    <a:lumMod val="75000"/>
                  </a:schemeClr>
                </a:solidFill>
                <a:latin typeface="Arial" panose="020B0604020202020204" pitchFamily="34" charset="0"/>
                <a:cs typeface="Arial" panose="020B0604020202020204" pitchFamily="34" charset="0"/>
              </a:rPr>
              <a:t>Newsletter</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Subscribe to the monthly newsletter</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Send us a text message to join our community</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Send your email address by text message:</a:t>
            </a:r>
          </a:p>
          <a:p>
            <a:pPr lvl="2">
              <a:buSzPct val="90000"/>
            </a:pPr>
            <a:r>
              <a:rPr lang="en-US" sz="1600" dirty="0">
                <a:solidFill>
                  <a:srgbClr val="FF0000"/>
                </a:solidFill>
                <a:latin typeface="Arial" panose="020B0604020202020204" pitchFamily="34" charset="0"/>
                <a:cs typeface="Arial" panose="020B0604020202020204" pitchFamily="34" charset="0"/>
              </a:rPr>
              <a:t>Text </a:t>
            </a:r>
            <a:r>
              <a:rPr lang="en-US" sz="1600" u="sng" dirty="0">
                <a:solidFill>
                  <a:srgbClr val="FF0000"/>
                </a:solidFill>
                <a:latin typeface="Arial" panose="020B0604020202020204" pitchFamily="34" charset="0"/>
                <a:cs typeface="Arial" panose="020B0604020202020204" pitchFamily="34" charset="0"/>
              </a:rPr>
              <a:t>PTOCMITSES</a:t>
            </a:r>
            <a:r>
              <a:rPr lang="en-US" sz="1600" dirty="0">
                <a:solidFill>
                  <a:srgbClr val="FF0000"/>
                </a:solidFill>
                <a:latin typeface="Arial" panose="020B0604020202020204" pitchFamily="34" charset="0"/>
                <a:cs typeface="Arial" panose="020B0604020202020204" pitchFamily="34" charset="0"/>
              </a:rPr>
              <a:t> to </a:t>
            </a:r>
            <a:r>
              <a:rPr lang="en-US" sz="1600" u="sng" dirty="0">
                <a:solidFill>
                  <a:srgbClr val="FF0000"/>
                </a:solidFill>
                <a:latin typeface="Arial" panose="020B0604020202020204" pitchFamily="34" charset="0"/>
                <a:cs typeface="Arial" panose="020B0604020202020204" pitchFamily="34" charset="0"/>
              </a:rPr>
              <a:t>22828</a:t>
            </a:r>
            <a:r>
              <a:rPr lang="en-US" sz="1600" dirty="0">
                <a:solidFill>
                  <a:srgbClr val="FF0000"/>
                </a:solidFill>
                <a:latin typeface="Arial" panose="020B0604020202020204" pitchFamily="34" charset="0"/>
                <a:cs typeface="Arial" panose="020B0604020202020204" pitchFamily="34" charset="0"/>
              </a:rPr>
              <a:t> to get started</a:t>
            </a:r>
          </a:p>
          <a:p>
            <a:pPr marL="0" indent="0">
              <a:buSzPct val="90000"/>
              <a:buNone/>
            </a:pPr>
            <a:r>
              <a:rPr lang="en-US" sz="1600" b="1" u="sng" dirty="0">
                <a:solidFill>
                  <a:schemeClr val="accent1">
                    <a:lumMod val="75000"/>
                  </a:schemeClr>
                </a:solidFill>
                <a:latin typeface="Arial" panose="020B0604020202020204" pitchFamily="34" charset="0"/>
                <a:cs typeface="Arial" panose="020B0604020202020204" pitchFamily="34" charset="0"/>
              </a:rPr>
              <a:t>Social Media</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Facebook: </a:t>
            </a:r>
            <a:r>
              <a:rPr lang="en-US" sz="1600" dirty="0">
                <a:latin typeface="Arial" panose="020B0604020202020204" pitchFamily="34" charset="0"/>
                <a:cs typeface="Arial" panose="020B0604020202020204" pitchFamily="34" charset="0"/>
                <a:hlinkClick r:id="rId4"/>
              </a:rPr>
              <a:t>https://www.facebook.com/PTOCMITSES/</a:t>
            </a:r>
            <a:r>
              <a:rPr lang="en-US" sz="1600" dirty="0">
                <a:latin typeface="Arial" panose="020B0604020202020204" pitchFamily="34" charset="0"/>
                <a:cs typeface="Arial" panose="020B0604020202020204" pitchFamily="34" charset="0"/>
              </a:rPr>
              <a:t> </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Twitter:  </a:t>
            </a:r>
            <a:r>
              <a:rPr lang="en-US" sz="1600" dirty="0">
                <a:latin typeface="Arial" panose="020B0604020202020204" pitchFamily="34" charset="0"/>
                <a:cs typeface="Arial" panose="020B0604020202020204" pitchFamily="34" charset="0"/>
                <a:hlinkClick r:id="rId5"/>
              </a:rPr>
              <a:t>https://twitter.com/pcmitses</a:t>
            </a:r>
            <a:endParaRPr lang="en-US" sz="1600" dirty="0">
              <a:latin typeface="Arial" panose="020B0604020202020204" pitchFamily="34" charset="0"/>
              <a:cs typeface="Arial" panose="020B0604020202020204" pitchFamily="34" charset="0"/>
            </a:endParaRP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Instagram: </a:t>
            </a:r>
            <a:r>
              <a:rPr lang="en-US" sz="1600" dirty="0">
                <a:latin typeface="Arial" panose="020B0604020202020204" pitchFamily="34" charset="0"/>
                <a:cs typeface="Arial" panose="020B0604020202020204" pitchFamily="34" charset="0"/>
                <a:hlinkClick r:id="rId6"/>
              </a:rPr>
              <a:t>https://www.instagram.com/ptocmitses/</a:t>
            </a:r>
            <a:r>
              <a:rPr lang="en-US" sz="1600" dirty="0">
                <a:latin typeface="Arial" panose="020B0604020202020204" pitchFamily="34" charset="0"/>
                <a:cs typeface="Arial" panose="020B0604020202020204" pitchFamily="34" charset="0"/>
              </a:rPr>
              <a:t> </a:t>
            </a:r>
          </a:p>
          <a:p>
            <a:pPr marL="0" indent="0">
              <a:buSzPct val="90000"/>
              <a:buNone/>
            </a:pPr>
            <a:r>
              <a:rPr lang="en-US" sz="1600" b="1" u="sng" dirty="0">
                <a:solidFill>
                  <a:schemeClr val="accent1">
                    <a:lumMod val="75000"/>
                  </a:schemeClr>
                </a:solidFill>
                <a:latin typeface="Arial" panose="020B0604020202020204" pitchFamily="34" charset="0"/>
                <a:cs typeface="Arial" panose="020B0604020202020204" pitchFamily="34" charset="0"/>
              </a:rPr>
              <a:t>Suggestion Box</a:t>
            </a:r>
          </a:p>
          <a:p>
            <a:pPr lvl="1">
              <a:buSzPct val="90000"/>
              <a:buFont typeface="Wingdings" panose="05000000000000000000" pitchFamily="2" charset="2"/>
              <a:buChar char="§"/>
            </a:pPr>
            <a:r>
              <a:rPr lang="en-US" sz="1600" dirty="0">
                <a:latin typeface="Arial" panose="020B0604020202020204" pitchFamily="34" charset="0"/>
                <a:cs typeface="Arial" panose="020B0604020202020204" pitchFamily="34" charset="0"/>
              </a:rPr>
              <a:t>There will be a suggestion box located in the cafeteria before the next meeting.</a:t>
            </a:r>
          </a:p>
          <a:p>
            <a:endParaRPr lang="en-US" sz="1600" dirty="0"/>
          </a:p>
        </p:txBody>
      </p:sp>
    </p:spTree>
    <p:extLst>
      <p:ext uri="{BB962C8B-B14F-4D97-AF65-F5344CB8AC3E}">
        <p14:creationId xmlns:p14="http://schemas.microsoft.com/office/powerpoint/2010/main" val="69715163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26757" y="347500"/>
            <a:ext cx="6294121" cy="523220"/>
          </a:xfrm>
          <a:prstGeom prst="rect">
            <a:avLst/>
          </a:prstGeom>
          <a:noFill/>
        </p:spPr>
        <p:txBody>
          <a:bodyPr wrap="square" rtlCol="0">
            <a:spAutoFit/>
          </a:bodyPr>
          <a:lstStyle/>
          <a:p>
            <a:pPr algn="ctr"/>
            <a:r>
              <a:rPr lang="en-US" sz="2800" b="1" dirty="0">
                <a:ln w="22225">
                  <a:solidFill>
                    <a:schemeClr val="accent2"/>
                  </a:solidFill>
                  <a:prstDash val="solid"/>
                </a:ln>
                <a:solidFill>
                  <a:schemeClr val="accent2">
                    <a:lumMod val="40000"/>
                    <a:lumOff val="60000"/>
                  </a:schemeClr>
                </a:solidFill>
              </a:rPr>
              <a:t>CMIT PTO Calendar – March Events </a:t>
            </a:r>
          </a:p>
        </p:txBody>
      </p:sp>
      <p:graphicFrame>
        <p:nvGraphicFramePr>
          <p:cNvPr id="2" name="Table 1"/>
          <p:cNvGraphicFramePr>
            <a:graphicFrameLocks noGrp="1"/>
          </p:cNvGraphicFramePr>
          <p:nvPr>
            <p:extLst>
              <p:ext uri="{D42A27DB-BD31-4B8C-83A1-F6EECF244321}">
                <p14:modId xmlns:p14="http://schemas.microsoft.com/office/powerpoint/2010/main" val="2621040891"/>
              </p:ext>
            </p:extLst>
          </p:nvPr>
        </p:nvGraphicFramePr>
        <p:xfrm>
          <a:off x="765267" y="1464108"/>
          <a:ext cx="10784531" cy="2762808"/>
        </p:xfrm>
        <a:graphic>
          <a:graphicData uri="http://schemas.openxmlformats.org/drawingml/2006/table">
            <a:tbl>
              <a:tblPr firstRow="1" firstCol="1" bandRow="1">
                <a:tableStyleId>{8799B23B-EC83-4686-B30A-512413B5E67A}</a:tableStyleId>
              </a:tblPr>
              <a:tblGrid>
                <a:gridCol w="3594073">
                  <a:extLst>
                    <a:ext uri="{9D8B030D-6E8A-4147-A177-3AD203B41FA5}">
                      <a16:colId xmlns:a16="http://schemas.microsoft.com/office/drawing/2014/main" val="20000"/>
                    </a:ext>
                  </a:extLst>
                </a:gridCol>
                <a:gridCol w="3595229">
                  <a:extLst>
                    <a:ext uri="{9D8B030D-6E8A-4147-A177-3AD203B41FA5}">
                      <a16:colId xmlns:a16="http://schemas.microsoft.com/office/drawing/2014/main" val="20001"/>
                    </a:ext>
                  </a:extLst>
                </a:gridCol>
                <a:gridCol w="3595229">
                  <a:extLst>
                    <a:ext uri="{9D8B030D-6E8A-4147-A177-3AD203B41FA5}">
                      <a16:colId xmlns:a16="http://schemas.microsoft.com/office/drawing/2014/main" val="20002"/>
                    </a:ext>
                  </a:extLst>
                </a:gridCol>
              </a:tblGrid>
              <a:tr h="240927">
                <a:tc gridSpan="3">
                  <a:txBody>
                    <a:bodyPr/>
                    <a:lstStyle/>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March 2019</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0927">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March 1,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Dr. Seuss Day</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10001"/>
                  </a:ext>
                </a:extLst>
              </a:tr>
              <a:tr h="277720">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March 13,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PTO</a:t>
                      </a:r>
                      <a:r>
                        <a:rPr lang="en-US" sz="1600" baseline="0" dirty="0">
                          <a:effectLst/>
                          <a:latin typeface="Arial" panose="020B0604020202020204" pitchFamily="34" charset="0"/>
                          <a:cs typeface="Arial" panose="020B0604020202020204" pitchFamily="34" charset="0"/>
                        </a:rPr>
                        <a:t> Meeting – Strategy Meeting</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10002"/>
                  </a:ext>
                </a:extLst>
              </a:tr>
              <a:tr h="277720">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March</a:t>
                      </a:r>
                      <a:r>
                        <a:rPr lang="en-US" sz="1600" baseline="0" dirty="0">
                          <a:effectLst/>
                          <a:latin typeface="Arial" panose="020B0604020202020204" pitchFamily="34" charset="0"/>
                          <a:ea typeface="Calibri" panose="020F0502020204030204" pitchFamily="34" charset="0"/>
                          <a:cs typeface="Arial" panose="020B0604020202020204" pitchFamily="34" charset="0"/>
                        </a:rPr>
                        <a:t> 14, 2019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effectLst/>
                          <a:latin typeface="Arial" panose="020B0604020202020204" pitchFamily="34" charset="0"/>
                          <a:ea typeface="Calibri" panose="020F0502020204030204" pitchFamily="34" charset="0"/>
                          <a:cs typeface="Arial" panose="020B0604020202020204" pitchFamily="34" charset="0"/>
                        </a:rPr>
                        <a:t>Chick-fil-A</a:t>
                      </a:r>
                    </a:p>
                  </a:txBody>
                  <a:tcPr marL="64542" marR="64542" marT="0" marB="0"/>
                </a:tc>
                <a:extLst>
                  <a:ext uri="{0D108BD9-81ED-4DB2-BD59-A6C34878D82A}">
                    <a16:rowId xmlns:a16="http://schemas.microsoft.com/office/drawing/2014/main" val="2393718923"/>
                  </a:ext>
                </a:extLst>
              </a:tr>
              <a:tr h="240927">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March</a:t>
                      </a:r>
                      <a:r>
                        <a:rPr lang="en-US" sz="1600" baseline="0" dirty="0">
                          <a:effectLst/>
                          <a:latin typeface="Arial" panose="020B0604020202020204" pitchFamily="34" charset="0"/>
                          <a:ea typeface="Calibri" panose="020F0502020204030204" pitchFamily="34" charset="0"/>
                          <a:cs typeface="Arial" panose="020B0604020202020204" pitchFamily="34" charset="0"/>
                        </a:rPr>
                        <a:t> 22, 2019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effectLst/>
                          <a:latin typeface="Arial" panose="020B0604020202020204" pitchFamily="34" charset="0"/>
                          <a:ea typeface="Calibri" panose="020F0502020204030204" pitchFamily="34" charset="0"/>
                          <a:cs typeface="Arial" panose="020B0604020202020204" pitchFamily="34" charset="0"/>
                        </a:rPr>
                        <a:t>Chuck</a:t>
                      </a:r>
                      <a:r>
                        <a:rPr lang="en-US" sz="1600" baseline="0" dirty="0">
                          <a:effectLst/>
                          <a:latin typeface="Arial" panose="020B0604020202020204" pitchFamily="34" charset="0"/>
                          <a:ea typeface="Calibri" panose="020F0502020204030204" pitchFamily="34" charset="0"/>
                          <a:cs typeface="Arial" panose="020B0604020202020204" pitchFamily="34" charset="0"/>
                        </a:rPr>
                        <a:t> E. Cheese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10004"/>
                  </a:ext>
                </a:extLst>
              </a:tr>
              <a:tr h="481854">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March 29,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Professional Development – 2 hr. Early Dismissal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10005"/>
                  </a:ext>
                </a:extLst>
              </a:tr>
              <a:tr h="335902">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TBD</a:t>
                      </a:r>
                    </a:p>
                  </a:txBody>
                  <a:tcPr marL="64542" marR="64542" marT="0" marB="0"/>
                </a:tc>
                <a:tc>
                  <a:txBody>
                    <a:bodyPr/>
                    <a:lstStyle/>
                    <a:p>
                      <a:pPr marL="0" marR="0" algn="ctr">
                        <a:lnSpc>
                          <a:spcPct val="107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Class Dojo Party</a:t>
                      </a:r>
                    </a:p>
                  </a:txBody>
                  <a:tcPr marL="64542" marR="64542" marT="0" marB="0"/>
                </a:tc>
                <a:extLst>
                  <a:ext uri="{0D108BD9-81ED-4DB2-BD59-A6C34878D82A}">
                    <a16:rowId xmlns:a16="http://schemas.microsoft.com/office/drawing/2014/main" val="3025747622"/>
                  </a:ext>
                </a:extLst>
              </a:tr>
              <a:tr h="335902">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TBD</a:t>
                      </a:r>
                    </a:p>
                  </a:txBody>
                  <a:tcPr marL="64542" marR="64542" marT="0" marB="0"/>
                </a:tc>
                <a:tc>
                  <a:txBody>
                    <a:bodyPr/>
                    <a:lstStyle/>
                    <a:p>
                      <a:pPr marL="0" marR="0" algn="ctr">
                        <a:lnSpc>
                          <a:spcPct val="107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Spelling</a:t>
                      </a:r>
                      <a:r>
                        <a:rPr lang="en-US" sz="1600" baseline="0" dirty="0">
                          <a:effectLst/>
                          <a:latin typeface="Arial" panose="020B0604020202020204" pitchFamily="34" charset="0"/>
                          <a:ea typeface="Calibri" panose="020F0502020204030204" pitchFamily="34" charset="0"/>
                          <a:cs typeface="Arial" panose="020B0604020202020204" pitchFamily="34" charset="0"/>
                        </a:rPr>
                        <a:t> Bee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4041235441"/>
                  </a:ext>
                </a:extLst>
              </a:tr>
              <a:tr h="307910">
                <a:tc>
                  <a:txBody>
                    <a:bodyPr/>
                    <a:lstStyle/>
                    <a:p>
                      <a:pPr marL="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TBD</a:t>
                      </a:r>
                    </a:p>
                  </a:txBody>
                  <a:tcPr marL="64542" marR="64542"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Parent Volunteer Day</a:t>
                      </a:r>
                    </a:p>
                  </a:txBody>
                  <a:tcPr marL="64542" marR="64542" marT="0" marB="0"/>
                </a:tc>
                <a:tc>
                  <a:txBody>
                    <a:bodyPr/>
                    <a:lstStyle/>
                    <a:p>
                      <a:pPr marL="0" marR="0" algn="ctr">
                        <a:lnSpc>
                          <a:spcPct val="107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4542" marR="64542" marT="0" marB="0"/>
                </a:tc>
                <a:extLst>
                  <a:ext uri="{0D108BD9-81ED-4DB2-BD59-A6C34878D82A}">
                    <a16:rowId xmlns:a16="http://schemas.microsoft.com/office/drawing/2014/main" val="328457062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0292060"/>
              </p:ext>
            </p:extLst>
          </p:nvPr>
        </p:nvGraphicFramePr>
        <p:xfrm>
          <a:off x="765269" y="1036902"/>
          <a:ext cx="10784529" cy="280480"/>
        </p:xfrm>
        <a:graphic>
          <a:graphicData uri="http://schemas.openxmlformats.org/drawingml/2006/table">
            <a:tbl>
              <a:tblPr firstRow="1" firstCol="1" bandRow="1">
                <a:tableStyleId>{8799B23B-EC83-4686-B30A-512413B5E67A}</a:tableStyleId>
              </a:tblPr>
              <a:tblGrid>
                <a:gridCol w="3594075">
                  <a:extLst>
                    <a:ext uri="{9D8B030D-6E8A-4147-A177-3AD203B41FA5}">
                      <a16:colId xmlns:a16="http://schemas.microsoft.com/office/drawing/2014/main" val="20000"/>
                    </a:ext>
                  </a:extLst>
                </a:gridCol>
                <a:gridCol w="3595227">
                  <a:extLst>
                    <a:ext uri="{9D8B030D-6E8A-4147-A177-3AD203B41FA5}">
                      <a16:colId xmlns:a16="http://schemas.microsoft.com/office/drawing/2014/main" val="20001"/>
                    </a:ext>
                  </a:extLst>
                </a:gridCol>
                <a:gridCol w="3595227">
                  <a:extLst>
                    <a:ext uri="{9D8B030D-6E8A-4147-A177-3AD203B41FA5}">
                      <a16:colId xmlns:a16="http://schemas.microsoft.com/office/drawing/2014/main" val="20002"/>
                    </a:ext>
                  </a:extLst>
                </a:gridCol>
              </a:tblGrid>
              <a:tr h="138185">
                <a:tc>
                  <a:txBody>
                    <a:bodyPr/>
                    <a:lstStyle/>
                    <a:p>
                      <a:pPr algn="ctr"/>
                      <a:r>
                        <a:rPr lang="en-US" dirty="0"/>
                        <a:t>Dates</a:t>
                      </a:r>
                    </a:p>
                  </a:txBody>
                  <a:tcPr marL="50553" marR="50553" marT="0" marB="0"/>
                </a:tc>
                <a:tc>
                  <a:txBody>
                    <a:bodyPr/>
                    <a:lstStyle/>
                    <a:p>
                      <a:pPr marL="0" marR="0" algn="ctr">
                        <a:lnSpc>
                          <a:spcPct val="107000"/>
                        </a:lnSpc>
                        <a:spcBef>
                          <a:spcPts val="0"/>
                        </a:spcBef>
                        <a:spcAft>
                          <a:spcPts val="0"/>
                        </a:spcAft>
                      </a:pPr>
                      <a:r>
                        <a:rPr lang="en-US" sz="1800" dirty="0">
                          <a:effectLst/>
                        </a:rPr>
                        <a:t>Fundraising &amp; Social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3" marR="50553" marT="0" marB="0"/>
                </a:tc>
                <a:tc>
                  <a:txBody>
                    <a:bodyPr/>
                    <a:lstStyle/>
                    <a:p>
                      <a:pPr marL="0" marR="0" algn="ctr">
                        <a:lnSpc>
                          <a:spcPct val="107000"/>
                        </a:lnSpc>
                        <a:spcBef>
                          <a:spcPts val="0"/>
                        </a:spcBef>
                        <a:spcAft>
                          <a:spcPts val="0"/>
                        </a:spcAft>
                      </a:pPr>
                      <a:r>
                        <a:rPr lang="en-US" sz="1800" dirty="0">
                          <a:effectLst/>
                          <a:latin typeface="+mn-lt"/>
                          <a:ea typeface="+mn-ea"/>
                          <a:cs typeface="+mn-cs"/>
                        </a:rPr>
                        <a:t>School</a:t>
                      </a:r>
                      <a:r>
                        <a:rPr lang="en-US" sz="1800" baseline="0" dirty="0">
                          <a:effectLst/>
                          <a:latin typeface="+mn-lt"/>
                          <a:ea typeface="+mn-ea"/>
                          <a:cs typeface="+mn-cs"/>
                        </a:rPr>
                        <a:t>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3" marR="50553"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1268871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10472" y="334664"/>
            <a:ext cx="6294121" cy="523220"/>
          </a:xfrm>
          <a:prstGeom prst="rect">
            <a:avLst/>
          </a:prstGeom>
          <a:noFill/>
        </p:spPr>
        <p:txBody>
          <a:bodyPr wrap="square" rtlCol="0">
            <a:spAutoFit/>
          </a:bodyPr>
          <a:lstStyle/>
          <a:p>
            <a:pPr algn="ctr"/>
            <a:r>
              <a:rPr lang="en-US" sz="2800" b="1" dirty="0">
                <a:ln w="22225">
                  <a:solidFill>
                    <a:schemeClr val="accent2"/>
                  </a:solidFill>
                  <a:prstDash val="solid"/>
                </a:ln>
                <a:solidFill>
                  <a:schemeClr val="accent2">
                    <a:lumMod val="40000"/>
                    <a:lumOff val="60000"/>
                  </a:schemeClr>
                </a:solidFill>
              </a:rPr>
              <a:t>CMIT PTO Calendar – April Events </a:t>
            </a:r>
          </a:p>
        </p:txBody>
      </p:sp>
      <p:graphicFrame>
        <p:nvGraphicFramePr>
          <p:cNvPr id="3" name="Table 2"/>
          <p:cNvGraphicFramePr>
            <a:graphicFrameLocks noGrp="1"/>
          </p:cNvGraphicFramePr>
          <p:nvPr>
            <p:extLst>
              <p:ext uri="{D42A27DB-BD31-4B8C-83A1-F6EECF244321}">
                <p14:modId xmlns:p14="http://schemas.microsoft.com/office/powerpoint/2010/main" val="500870579"/>
              </p:ext>
            </p:extLst>
          </p:nvPr>
        </p:nvGraphicFramePr>
        <p:xfrm>
          <a:off x="765267" y="1195741"/>
          <a:ext cx="10784529" cy="280480"/>
        </p:xfrm>
        <a:graphic>
          <a:graphicData uri="http://schemas.openxmlformats.org/drawingml/2006/table">
            <a:tbl>
              <a:tblPr firstRow="1" firstCol="1" bandRow="1">
                <a:tableStyleId>{8799B23B-EC83-4686-B30A-512413B5E67A}</a:tableStyleId>
              </a:tblPr>
              <a:tblGrid>
                <a:gridCol w="3594075">
                  <a:extLst>
                    <a:ext uri="{9D8B030D-6E8A-4147-A177-3AD203B41FA5}">
                      <a16:colId xmlns:a16="http://schemas.microsoft.com/office/drawing/2014/main" val="20000"/>
                    </a:ext>
                  </a:extLst>
                </a:gridCol>
                <a:gridCol w="3595227">
                  <a:extLst>
                    <a:ext uri="{9D8B030D-6E8A-4147-A177-3AD203B41FA5}">
                      <a16:colId xmlns:a16="http://schemas.microsoft.com/office/drawing/2014/main" val="20001"/>
                    </a:ext>
                  </a:extLst>
                </a:gridCol>
                <a:gridCol w="3595227">
                  <a:extLst>
                    <a:ext uri="{9D8B030D-6E8A-4147-A177-3AD203B41FA5}">
                      <a16:colId xmlns:a16="http://schemas.microsoft.com/office/drawing/2014/main" val="20002"/>
                    </a:ext>
                  </a:extLst>
                </a:gridCol>
              </a:tblGrid>
              <a:tr h="173524">
                <a:tc>
                  <a:txBody>
                    <a:bodyPr/>
                    <a:lstStyle/>
                    <a:p>
                      <a:pPr algn="ctr"/>
                      <a:r>
                        <a:rPr lang="en-US" dirty="0"/>
                        <a:t>Dates</a:t>
                      </a:r>
                    </a:p>
                  </a:txBody>
                  <a:tcPr marL="50553" marR="50553" marT="0" marB="0"/>
                </a:tc>
                <a:tc>
                  <a:txBody>
                    <a:bodyPr/>
                    <a:lstStyle/>
                    <a:p>
                      <a:pPr marL="0" marR="0" algn="ctr">
                        <a:lnSpc>
                          <a:spcPct val="107000"/>
                        </a:lnSpc>
                        <a:spcBef>
                          <a:spcPts val="0"/>
                        </a:spcBef>
                        <a:spcAft>
                          <a:spcPts val="0"/>
                        </a:spcAft>
                      </a:pPr>
                      <a:r>
                        <a:rPr lang="en-US" sz="1800" dirty="0">
                          <a:effectLst/>
                        </a:rPr>
                        <a:t>Fundraising &amp; Social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3" marR="50553" marT="0" marB="0"/>
                </a:tc>
                <a:tc>
                  <a:txBody>
                    <a:bodyPr/>
                    <a:lstStyle/>
                    <a:p>
                      <a:pPr marL="0" marR="0" algn="ctr">
                        <a:lnSpc>
                          <a:spcPct val="107000"/>
                        </a:lnSpc>
                        <a:spcBef>
                          <a:spcPts val="0"/>
                        </a:spcBef>
                        <a:spcAft>
                          <a:spcPts val="0"/>
                        </a:spcAft>
                      </a:pPr>
                      <a:r>
                        <a:rPr lang="en-US" sz="1800" dirty="0">
                          <a:effectLst/>
                          <a:latin typeface="+mn-lt"/>
                          <a:ea typeface="+mn-ea"/>
                          <a:cs typeface="+mn-cs"/>
                        </a:rPr>
                        <a:t>School</a:t>
                      </a:r>
                      <a:r>
                        <a:rPr lang="en-US" sz="1800" baseline="0" dirty="0">
                          <a:effectLst/>
                          <a:latin typeface="+mn-lt"/>
                          <a:ea typeface="+mn-ea"/>
                          <a:cs typeface="+mn-cs"/>
                        </a:rPr>
                        <a:t>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3" marR="50553" marT="0" marB="0"/>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30704351"/>
              </p:ext>
            </p:extLst>
          </p:nvPr>
        </p:nvGraphicFramePr>
        <p:xfrm>
          <a:off x="765267" y="1590704"/>
          <a:ext cx="10784529" cy="2772344"/>
        </p:xfrm>
        <a:graphic>
          <a:graphicData uri="http://schemas.openxmlformats.org/drawingml/2006/table">
            <a:tbl>
              <a:tblPr firstRow="1" firstCol="1" bandRow="1">
                <a:tableStyleId>{8799B23B-EC83-4686-B30A-512413B5E67A}</a:tableStyleId>
              </a:tblPr>
              <a:tblGrid>
                <a:gridCol w="3594073">
                  <a:extLst>
                    <a:ext uri="{9D8B030D-6E8A-4147-A177-3AD203B41FA5}">
                      <a16:colId xmlns:a16="http://schemas.microsoft.com/office/drawing/2014/main" val="20000"/>
                    </a:ext>
                  </a:extLst>
                </a:gridCol>
                <a:gridCol w="3595228">
                  <a:extLst>
                    <a:ext uri="{9D8B030D-6E8A-4147-A177-3AD203B41FA5}">
                      <a16:colId xmlns:a16="http://schemas.microsoft.com/office/drawing/2014/main" val="20001"/>
                    </a:ext>
                  </a:extLst>
                </a:gridCol>
                <a:gridCol w="3595228">
                  <a:extLst>
                    <a:ext uri="{9D8B030D-6E8A-4147-A177-3AD203B41FA5}">
                      <a16:colId xmlns:a16="http://schemas.microsoft.com/office/drawing/2014/main" val="20002"/>
                    </a:ext>
                  </a:extLst>
                </a:gridCol>
              </a:tblGrid>
              <a:tr h="347851">
                <a:tc gridSpan="3">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April 2019</a:t>
                      </a:r>
                    </a:p>
                  </a:txBody>
                  <a:tcPr marL="64542" marR="64542" marT="0" marB="0"/>
                </a:tc>
                <a:tc hMerge="1">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hMerge="1">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0000"/>
                  </a:ext>
                </a:extLst>
              </a:tr>
              <a:tr h="347851">
                <a:tc>
                  <a:txBody>
                    <a:bodyPr/>
                    <a:lstStyle/>
                    <a:p>
                      <a:pPr marL="0" marR="0" indent="45720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April 1-8, 2019</a:t>
                      </a:r>
                    </a:p>
                  </a:txBody>
                  <a:tcPr marL="64542" marR="64542" marT="0" marB="0"/>
                </a:tc>
                <a:tc>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PARCC Spirit Week</a:t>
                      </a:r>
                    </a:p>
                  </a:txBody>
                  <a:tcPr marL="64542" marR="64542" marT="0" marB="0"/>
                </a:tc>
                <a:extLst>
                  <a:ext uri="{0D108BD9-81ED-4DB2-BD59-A6C34878D82A}">
                    <a16:rowId xmlns:a16="http://schemas.microsoft.com/office/drawing/2014/main" val="285330369"/>
                  </a:ext>
                </a:extLst>
              </a:tr>
              <a:tr h="347851">
                <a:tc>
                  <a:txBody>
                    <a:bodyPr/>
                    <a:lstStyle/>
                    <a:p>
                      <a:pPr marL="0" marR="0" indent="457200" algn="ctr">
                        <a:lnSpc>
                          <a:spcPct val="107000"/>
                        </a:lnSpc>
                        <a:spcBef>
                          <a:spcPts val="0"/>
                        </a:spcBef>
                        <a:spcAft>
                          <a:spcPts val="0"/>
                        </a:spcAft>
                      </a:pPr>
                      <a:r>
                        <a:rPr lang="en-US" sz="1600" dirty="0">
                          <a:effectLst/>
                        </a:rPr>
                        <a:t>April 9-13, 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gn="ctr">
                        <a:lnSpc>
                          <a:spcPct val="107000"/>
                        </a:lnSpc>
                        <a:spcBef>
                          <a:spcPts val="0"/>
                        </a:spcBef>
                        <a:spcAft>
                          <a:spcPts val="0"/>
                        </a:spcAft>
                      </a:pPr>
                      <a:r>
                        <a:rPr lang="en-US" sz="1600" dirty="0">
                          <a:effectLst/>
                        </a:rPr>
                        <a:t>Asst. Principal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0004"/>
                  </a:ext>
                </a:extLst>
              </a:tr>
              <a:tr h="347851">
                <a:tc>
                  <a:txBody>
                    <a:bodyPr/>
                    <a:lstStyle/>
                    <a:p>
                      <a:pPr marL="0" marR="0" indent="457200" algn="ctr">
                        <a:lnSpc>
                          <a:spcPct val="107000"/>
                        </a:lnSpc>
                        <a:spcBef>
                          <a:spcPts val="0"/>
                        </a:spcBef>
                        <a:spcAft>
                          <a:spcPts val="0"/>
                        </a:spcAft>
                      </a:pPr>
                      <a:r>
                        <a:rPr lang="en-US" sz="1600" dirty="0">
                          <a:effectLst/>
                        </a:rPr>
                        <a:t>April 10, 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gn="ctr">
                        <a:lnSpc>
                          <a:spcPct val="107000"/>
                        </a:lnSpc>
                        <a:spcBef>
                          <a:spcPts val="0"/>
                        </a:spcBef>
                        <a:spcAft>
                          <a:spcPts val="0"/>
                        </a:spcAft>
                      </a:pPr>
                      <a:r>
                        <a:rPr lang="en-US" sz="1600" dirty="0">
                          <a:effectLst/>
                        </a:rPr>
                        <a:t>PTO Meeting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0005"/>
                  </a:ext>
                </a:extLst>
              </a:tr>
              <a:tr h="347851">
                <a:tc>
                  <a:txBody>
                    <a:bodyPr/>
                    <a:lstStyle/>
                    <a:p>
                      <a:pPr marL="0" marR="0" algn="ctr">
                        <a:lnSpc>
                          <a:spcPct val="107000"/>
                        </a:lnSpc>
                        <a:spcBef>
                          <a:spcPts val="0"/>
                        </a:spcBef>
                        <a:spcAft>
                          <a:spcPts val="0"/>
                        </a:spcAft>
                      </a:pPr>
                      <a:r>
                        <a:rPr lang="en-US" sz="1600" dirty="0">
                          <a:effectLst/>
                        </a:rPr>
                        <a:t>         April 15-18, 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gridSpan="2">
                  <a:txBody>
                    <a:bodyPr/>
                    <a:lstStyle/>
                    <a:p>
                      <a:pPr marL="0" marR="0" algn="ctr">
                        <a:lnSpc>
                          <a:spcPct val="107000"/>
                        </a:lnSpc>
                        <a:spcBef>
                          <a:spcPts val="0"/>
                        </a:spcBef>
                        <a:spcAft>
                          <a:spcPts val="0"/>
                        </a:spcAft>
                      </a:pPr>
                      <a:r>
                        <a:rPr lang="en-US" sz="1600" dirty="0">
                          <a:effectLst/>
                        </a:rPr>
                        <a:t>Spring Break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hMerge="1">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0006"/>
                  </a:ext>
                </a:extLst>
              </a:tr>
              <a:tr h="344363">
                <a:tc>
                  <a:txBody>
                    <a:bodyPr/>
                    <a:lstStyle/>
                    <a:p>
                      <a:pPr marL="0" marR="0" indent="45720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April 19 &amp; 22, 2019</a:t>
                      </a:r>
                    </a:p>
                  </a:txBody>
                  <a:tcPr marL="64542" marR="64542" marT="0" marB="0"/>
                </a:tc>
                <a:tc gridSpan="2">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Holiday – Easter – School Closed </a:t>
                      </a:r>
                    </a:p>
                  </a:txBody>
                  <a:tcPr marL="64542" marR="64542"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3475428351"/>
                  </a:ext>
                </a:extLst>
              </a:tr>
              <a:tr h="344363">
                <a:tc>
                  <a:txBody>
                    <a:bodyPr/>
                    <a:lstStyle/>
                    <a:p>
                      <a:pPr marL="0" marR="0" indent="457200" algn="ctr">
                        <a:lnSpc>
                          <a:spcPct val="107000"/>
                        </a:lnSpc>
                        <a:spcBef>
                          <a:spcPts val="0"/>
                        </a:spcBef>
                        <a:spcAft>
                          <a:spcPts val="0"/>
                        </a:spcAft>
                      </a:pPr>
                      <a:r>
                        <a:rPr lang="en-US" sz="1600" dirty="0">
                          <a:effectLst/>
                        </a:rPr>
                        <a:t>April 23, 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gn="ctr">
                        <a:lnSpc>
                          <a:spcPct val="107000"/>
                        </a:lnSpc>
                        <a:spcBef>
                          <a:spcPts val="0"/>
                        </a:spcBef>
                        <a:spcAft>
                          <a:spcPts val="0"/>
                        </a:spcAft>
                      </a:pPr>
                      <a:r>
                        <a:rPr lang="en-US" sz="1600" dirty="0">
                          <a:effectLst/>
                        </a:rPr>
                        <a:t>Earth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0007"/>
                  </a:ext>
                </a:extLst>
              </a:tr>
              <a:tr h="344363">
                <a:tc>
                  <a:txBody>
                    <a:bodyPr/>
                    <a:lstStyle/>
                    <a:p>
                      <a:pPr marL="0" marR="0" indent="45720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TBD</a:t>
                      </a:r>
                    </a:p>
                  </a:txBody>
                  <a:tcPr marL="64542" marR="64542" marT="0" marB="0"/>
                </a:tc>
                <a:tc>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a:t>
                      </a:r>
                      <a:r>
                        <a:rPr lang="en-US" sz="16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1600" dirty="0">
                          <a:effectLst/>
                          <a:latin typeface="Calibri" panose="020F0502020204030204" pitchFamily="34" charset="0"/>
                          <a:ea typeface="Calibri" panose="020F0502020204030204" pitchFamily="34" charset="0"/>
                          <a:cs typeface="Times New Roman" panose="02020603050405020304" pitchFamily="18" charset="0"/>
                        </a:rPr>
                        <a:t> Quarter</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Honor 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542" marR="64542" marT="0" marB="0"/>
                </a:tc>
                <a:extLst>
                  <a:ext uri="{0D108BD9-81ED-4DB2-BD59-A6C34878D82A}">
                    <a16:rowId xmlns:a16="http://schemas.microsoft.com/office/drawing/2014/main" val="1562765437"/>
                  </a:ext>
                </a:extLst>
              </a:tr>
            </a:tbl>
          </a:graphicData>
        </a:graphic>
      </p:graphicFrame>
    </p:spTree>
    <p:extLst>
      <p:ext uri="{BB962C8B-B14F-4D97-AF65-F5344CB8AC3E}">
        <p14:creationId xmlns:p14="http://schemas.microsoft.com/office/powerpoint/2010/main" val="328816589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DRESS CODE </a:t>
            </a:r>
            <a:br>
              <a:rPr lang="en-US" sz="7200" b="1"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br>
            <a:r>
              <a:rPr lang="en-US" sz="5300" b="1"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Polices &amp; Procedures</a:t>
            </a:r>
          </a:p>
        </p:txBody>
      </p:sp>
      <p:sp>
        <p:nvSpPr>
          <p:cNvPr id="3" name="Content Placeholder 2"/>
          <p:cNvSpPr>
            <a:spLocks noGrp="1"/>
          </p:cNvSpPr>
          <p:nvPr>
            <p:ph sz="half" idx="1"/>
          </p:nvPr>
        </p:nvSpPr>
        <p:spPr>
          <a:xfrm>
            <a:off x="1097280" y="1845734"/>
            <a:ext cx="4937760" cy="4221237"/>
          </a:xfrm>
        </p:spPr>
        <p:txBody>
          <a:bodyPr>
            <a:normAutofit lnSpcReduction="10000"/>
          </a:bodyPr>
          <a:lstStyle/>
          <a:p>
            <a:pPr>
              <a:buFont typeface="Wingdings" panose="05000000000000000000" pitchFamily="2" charset="2"/>
              <a:buChar char="q"/>
            </a:pPr>
            <a:r>
              <a:rPr lang="en-US" dirty="0">
                <a:solidFill>
                  <a:schemeClr val="tx1"/>
                </a:solidFill>
              </a:rPr>
              <a:t>Head dresses can be worn indoors for religious or health reasons only.</a:t>
            </a:r>
          </a:p>
          <a:p>
            <a:pPr>
              <a:buFont typeface="Wingdings" panose="05000000000000000000" pitchFamily="2" charset="2"/>
              <a:buChar char="q"/>
            </a:pPr>
            <a:r>
              <a:rPr lang="en-US" dirty="0">
                <a:solidFill>
                  <a:schemeClr val="tx1"/>
                </a:solidFill>
              </a:rPr>
              <a:t>Shirts and blouses should be continuous from neckline to waist. The entire mid-section should not show. No tank tops and muscle shirts should be worn as outer wear.</a:t>
            </a:r>
          </a:p>
          <a:p>
            <a:pPr>
              <a:buFont typeface="Wingdings" panose="05000000000000000000" pitchFamily="2" charset="2"/>
              <a:buChar char="q"/>
            </a:pPr>
            <a:r>
              <a:rPr lang="en-US" dirty="0">
                <a:solidFill>
                  <a:schemeClr val="tx1"/>
                </a:solidFill>
              </a:rPr>
              <a:t>No clothing with vulgar language, obscene pictures, weapons, drug/alcohol or drug paraphernalia and tobacco products should be worn.</a:t>
            </a:r>
          </a:p>
          <a:p>
            <a:pPr>
              <a:buFont typeface="Wingdings" panose="05000000000000000000" pitchFamily="2" charset="2"/>
              <a:buChar char="q"/>
            </a:pPr>
            <a:r>
              <a:rPr lang="en-US" dirty="0">
                <a:solidFill>
                  <a:schemeClr val="tx1"/>
                </a:solidFill>
              </a:rPr>
              <a:t>No identifiable gang/crew clothing or paraphernalia should be worn.</a:t>
            </a:r>
          </a:p>
          <a:p>
            <a:endParaRPr lang="en-US" dirty="0"/>
          </a:p>
          <a:p>
            <a:endParaRPr lang="en-US" dirty="0"/>
          </a:p>
        </p:txBody>
      </p:sp>
      <p:sp>
        <p:nvSpPr>
          <p:cNvPr id="4" name="Content Placeholder 3"/>
          <p:cNvSpPr>
            <a:spLocks noGrp="1"/>
          </p:cNvSpPr>
          <p:nvPr>
            <p:ph sz="half" idx="2"/>
          </p:nvPr>
        </p:nvSpPr>
        <p:spPr/>
        <p:txBody>
          <a:bodyPr>
            <a:normAutofit lnSpcReduction="10000"/>
          </a:bodyPr>
          <a:lstStyle/>
          <a:p>
            <a:pPr>
              <a:buFont typeface="Wingdings" panose="05000000000000000000" pitchFamily="2" charset="2"/>
              <a:buChar char="q"/>
            </a:pPr>
            <a:r>
              <a:rPr lang="en-US" dirty="0"/>
              <a:t>No see-through clothing should be worn.</a:t>
            </a:r>
          </a:p>
          <a:p>
            <a:pPr>
              <a:buFont typeface="Wingdings" panose="05000000000000000000" pitchFamily="2" charset="2"/>
              <a:buChar char="q"/>
            </a:pPr>
            <a:r>
              <a:rPr lang="en-US" dirty="0"/>
              <a:t>Skirts, dresses, shorts, and spandex skirts should be approximately six (6") inches below the buttocks, and no shorter than fingertip level.</a:t>
            </a:r>
          </a:p>
          <a:p>
            <a:pPr>
              <a:buFont typeface="Wingdings" panose="05000000000000000000" pitchFamily="2" charset="2"/>
              <a:buChar char="q"/>
            </a:pPr>
            <a:r>
              <a:rPr lang="en-US" dirty="0"/>
              <a:t>Pants should be secured at waist with no sagging below the waist to expose undergarments. Tights, stretch pants, leggings, and body suits must be worn with clothing long enough to cover the buttocks. No holes in pants/jeans. </a:t>
            </a:r>
          </a:p>
          <a:p>
            <a:pPr>
              <a:buFont typeface="Wingdings" panose="05000000000000000000" pitchFamily="2" charset="2"/>
              <a:buChar char="q"/>
            </a:pPr>
            <a:r>
              <a:rPr lang="en-US" dirty="0"/>
              <a:t>Shoes must be worn. Slippers are not to be worn to school</a:t>
            </a:r>
          </a:p>
        </p:txBody>
      </p:sp>
      <p:sp>
        <p:nvSpPr>
          <p:cNvPr id="6" name="TextBox 5"/>
          <p:cNvSpPr txBox="1"/>
          <p:nvPr/>
        </p:nvSpPr>
        <p:spPr>
          <a:xfrm>
            <a:off x="1005840" y="5762417"/>
            <a:ext cx="10241280" cy="369332"/>
          </a:xfrm>
          <a:prstGeom prst="rect">
            <a:avLst/>
          </a:prstGeom>
          <a:noFill/>
        </p:spPr>
        <p:txBody>
          <a:bodyPr wrap="square" rtlCol="0">
            <a:spAutoFit/>
          </a:bodyPr>
          <a:lstStyle/>
          <a:p>
            <a:r>
              <a:rPr lang="en-US" dirty="0">
                <a:ln w="0"/>
                <a:effectLst>
                  <a:outerShdw blurRad="38100" dist="19050" dir="2700000" algn="tl" rotWithShape="0">
                    <a:schemeClr val="dk1">
                      <a:alpha val="40000"/>
                    </a:schemeClr>
                  </a:outerShdw>
                </a:effectLst>
              </a:rPr>
              <a:t>https://www.pgcps.org/student_rights_responsibilities.htm#SECTION 10: Policies  and Procedures</a:t>
            </a:r>
          </a:p>
        </p:txBody>
      </p:sp>
    </p:spTree>
    <p:extLst>
      <p:ext uri="{BB962C8B-B14F-4D97-AF65-F5344CB8AC3E}">
        <p14:creationId xmlns:p14="http://schemas.microsoft.com/office/powerpoint/2010/main" val="246256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84" y="5434148"/>
            <a:ext cx="10113645" cy="822960"/>
          </a:xfrm>
        </p:spPr>
        <p:txBody>
          <a:bodyPr>
            <a:noAutofit/>
          </a:bodyPr>
          <a:lstStyle/>
          <a:p>
            <a:pPr algn="ctr"/>
            <a:r>
              <a:rPr lang="en-US" sz="7200" b="1"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cs typeface="Arial" panose="020B0604020202020204" pitchFamily="34" charset="0"/>
              </a:rPr>
              <a:t>Q&amp;A</a:t>
            </a:r>
            <a:endParaRPr lang="en-US" sz="7200" b="1"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17" name="Picture Placeholder 16"/>
          <p:cNvPicPr>
            <a:picLocks noGrp="1" noChangeAspect="1"/>
          </p:cNvPicPr>
          <p:nvPr>
            <p:ph type="pic" idx="1"/>
          </p:nvPr>
        </p:nvPicPr>
        <p:blipFill>
          <a:blip r:embed="rId2">
            <a:extLst>
              <a:ext uri="{28A0092B-C50C-407E-A947-70E740481C1C}">
                <a14:useLocalDpi xmlns:a14="http://schemas.microsoft.com/office/drawing/2010/main" val="0"/>
              </a:ext>
            </a:extLst>
          </a:blip>
          <a:srcRect t="36563" b="36563"/>
          <a:stretch>
            <a:fillRect/>
          </a:stretch>
        </p:blipFill>
        <p:spPr>
          <a:xfrm>
            <a:off x="15" y="159844"/>
            <a:ext cx="12191985" cy="4915076"/>
          </a:xfrm>
        </p:spPr>
      </p:pic>
      <p:sp>
        <p:nvSpPr>
          <p:cNvPr id="4" name="Text Placeholder 3"/>
          <p:cNvSpPr>
            <a:spLocks noGrp="1"/>
          </p:cNvSpPr>
          <p:nvPr>
            <p:ph type="body" sz="half" idx="2"/>
          </p:nvPr>
        </p:nvSpPr>
        <p:spPr>
          <a:xfrm>
            <a:off x="152400" y="1230086"/>
            <a:ext cx="4239321" cy="2112504"/>
          </a:xfrm>
        </p:spPr>
        <p:txBody>
          <a:bodyPr>
            <a:noAutofit/>
          </a:bodyPr>
          <a:lstStyle/>
          <a:p>
            <a:pPr lvl="0" algn="ctr"/>
            <a:endParaRPr lang="en-US" sz="3600" dirty="0">
              <a:ln w="0">
                <a:solidFill>
                  <a:schemeClr val="tx2"/>
                </a:solidFill>
              </a:ln>
              <a:solidFill>
                <a:schemeClr val="accent5"/>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ctr"/>
            <a:r>
              <a:rPr lang="en-US" sz="3600" b="1" dirty="0">
                <a:ln w="22225">
                  <a:solidFill>
                    <a:schemeClr val="accent2"/>
                  </a:solidFill>
                  <a:prstDash val="solid"/>
                </a:ln>
                <a:solidFill>
                  <a:schemeClr val="accent2">
                    <a:lumMod val="40000"/>
                    <a:lumOff val="60000"/>
                  </a:schemeClr>
                </a:solidFill>
              </a:rPr>
              <a:t>Next Meeting </a:t>
            </a:r>
          </a:p>
          <a:p>
            <a:pPr algn="ctr"/>
            <a:r>
              <a:rPr lang="en-US" sz="3600" b="1" dirty="0">
                <a:ln w="22225">
                  <a:solidFill>
                    <a:schemeClr val="accent2"/>
                  </a:solidFill>
                  <a:prstDash val="solid"/>
                </a:ln>
                <a:solidFill>
                  <a:schemeClr val="accent2">
                    <a:lumMod val="40000"/>
                    <a:lumOff val="60000"/>
                  </a:schemeClr>
                </a:solidFill>
              </a:rPr>
              <a:t>Wednesday, </a:t>
            </a:r>
          </a:p>
          <a:p>
            <a:pPr algn="ctr"/>
            <a:r>
              <a:rPr lang="en-US" sz="3600" b="1" dirty="0">
                <a:ln w="22225">
                  <a:solidFill>
                    <a:schemeClr val="accent2"/>
                  </a:solidFill>
                  <a:prstDash val="solid"/>
                </a:ln>
                <a:solidFill>
                  <a:schemeClr val="accent2">
                    <a:lumMod val="40000"/>
                    <a:lumOff val="60000"/>
                  </a:schemeClr>
                </a:solidFill>
              </a:rPr>
              <a:t>April 10, 2019</a:t>
            </a:r>
          </a:p>
          <a:p>
            <a:endParaRPr lang="en-US" sz="3600" dirty="0">
              <a:solidFill>
                <a:schemeClr val="accent5"/>
              </a:solidFill>
            </a:endParaRPr>
          </a:p>
        </p:txBody>
      </p:sp>
    </p:spTree>
    <p:extLst>
      <p:ext uri="{BB962C8B-B14F-4D97-AF65-F5344CB8AC3E}">
        <p14:creationId xmlns:p14="http://schemas.microsoft.com/office/powerpoint/2010/main" val="382278958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0320" y="4399568"/>
            <a:ext cx="6096000" cy="1569660"/>
          </a:xfrm>
          <a:prstGeom prst="rect">
            <a:avLst/>
          </a:prstGeom>
        </p:spPr>
        <p:txBody>
          <a:bodyPr>
            <a:spAutoFit/>
          </a:bodyPr>
          <a:lstStyle/>
          <a:p>
            <a:pPr algn="ctr"/>
            <a:r>
              <a:rPr lang="en-US"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March 14, 2019</a:t>
            </a:r>
          </a:p>
          <a:p>
            <a:pPr algn="ctr"/>
            <a:r>
              <a:rPr lang="en-US" sz="4800" b="1" dirty="0">
                <a:ln w="12700">
                  <a:solidFill>
                    <a:schemeClr val="accent5"/>
                  </a:solidFill>
                  <a:prstDash val="solid"/>
                </a:ln>
                <a:pattFill prst="ltDnDiag">
                  <a:fgClr>
                    <a:schemeClr val="accent5">
                      <a:lumMod val="60000"/>
                      <a:lumOff val="40000"/>
                    </a:schemeClr>
                  </a:fgClr>
                  <a:bgClr>
                    <a:schemeClr val="bg1"/>
                  </a:bgClr>
                </a:pattFill>
              </a:rPr>
              <a:t>6:00pm-7:00pm</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0835" y="770397"/>
            <a:ext cx="2443728" cy="366559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85233" y="1415689"/>
            <a:ext cx="537579" cy="42283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6320" y="2974706"/>
            <a:ext cx="2643837" cy="135166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193" y="2974706"/>
            <a:ext cx="2643837" cy="135166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TextBox 9"/>
          <p:cNvSpPr txBox="1"/>
          <p:nvPr/>
        </p:nvSpPr>
        <p:spPr>
          <a:xfrm>
            <a:off x="5046456" y="3861880"/>
            <a:ext cx="2443728" cy="769441"/>
          </a:xfrm>
          <a:prstGeom prst="rect">
            <a:avLst/>
          </a:prstGeom>
          <a:noFill/>
        </p:spPr>
        <p:txBody>
          <a:bodyPr wrap="square" rtlCol="0">
            <a:spAutoFit/>
          </a:bodyPr>
          <a:lstStyle/>
          <a:p>
            <a:pPr algn="ctr"/>
            <a:r>
              <a:rPr lang="en-US" sz="4400" b="1" dirty="0">
                <a:ln w="12700">
                  <a:solidFill>
                    <a:schemeClr val="accent5"/>
                  </a:solidFill>
                  <a:prstDash val="solid"/>
                </a:ln>
                <a:pattFill prst="ltDnDiag">
                  <a:fgClr>
                    <a:schemeClr val="accent5">
                      <a:lumMod val="60000"/>
                      <a:lumOff val="40000"/>
                    </a:schemeClr>
                  </a:fgClr>
                  <a:bgClr>
                    <a:schemeClr val="bg1"/>
                  </a:bgClr>
                </a:pattFill>
              </a:rPr>
              <a:t>PTO</a:t>
            </a:r>
          </a:p>
        </p:txBody>
      </p:sp>
    </p:spTree>
    <p:extLst>
      <p:ext uri="{BB962C8B-B14F-4D97-AF65-F5344CB8AC3E}">
        <p14:creationId xmlns:p14="http://schemas.microsoft.com/office/powerpoint/2010/main" val="177228695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129" y="4143959"/>
            <a:ext cx="11498580" cy="2308324"/>
          </a:xfrm>
          <a:prstGeom prst="rect">
            <a:avLst/>
          </a:prstGeom>
        </p:spPr>
        <p:txBody>
          <a:bodyPr wrap="square">
            <a:spAutoFit/>
          </a:bodyPr>
          <a:lstStyle/>
          <a:p>
            <a:pPr algn="ctr"/>
            <a:r>
              <a:rPr lang="en-US" sz="4800" b="1" dirty="0">
                <a:ln w="22225">
                  <a:solidFill>
                    <a:schemeClr val="accent2"/>
                  </a:solidFill>
                  <a:prstDash val="solid"/>
                </a:ln>
                <a:solidFill>
                  <a:srgbClr val="FF0000"/>
                </a:solidFill>
              </a:rPr>
              <a:t>SPECIAL THANKS</a:t>
            </a:r>
          </a:p>
          <a:p>
            <a:pPr algn="ctr"/>
            <a:r>
              <a:rPr lang="en-US" sz="4800" b="1" dirty="0">
                <a:ln w="22225">
                  <a:solidFill>
                    <a:schemeClr val="accent2"/>
                  </a:solidFill>
                  <a:prstDash val="solid"/>
                </a:ln>
                <a:solidFill>
                  <a:srgbClr val="FF0000"/>
                </a:solidFill>
              </a:rPr>
              <a:t> to </a:t>
            </a:r>
          </a:p>
          <a:p>
            <a:pPr algn="ctr"/>
            <a:r>
              <a:rPr lang="en-US" sz="4800" b="1" dirty="0" err="1">
                <a:ln w="22225">
                  <a:solidFill>
                    <a:schemeClr val="accent2"/>
                  </a:solidFill>
                  <a:prstDash val="solid"/>
                </a:ln>
                <a:solidFill>
                  <a:srgbClr val="FF0000"/>
                </a:solidFill>
              </a:rPr>
              <a:t>Kennita</a:t>
            </a:r>
            <a:r>
              <a:rPr lang="en-US" sz="4800" b="1" dirty="0">
                <a:ln w="22225">
                  <a:solidFill>
                    <a:schemeClr val="accent2"/>
                  </a:solidFill>
                  <a:prstDash val="solid"/>
                </a:ln>
                <a:solidFill>
                  <a:srgbClr val="FF0000"/>
                </a:solidFill>
              </a:rPr>
              <a:t> </a:t>
            </a:r>
            <a:r>
              <a:rPr lang="en-US" sz="4800" b="1" dirty="0" err="1">
                <a:ln w="22225">
                  <a:solidFill>
                    <a:schemeClr val="accent2"/>
                  </a:solidFill>
                  <a:prstDash val="solid"/>
                </a:ln>
                <a:solidFill>
                  <a:srgbClr val="FF0000"/>
                </a:solidFill>
              </a:rPr>
              <a:t>Spratley</a:t>
            </a:r>
            <a:endParaRPr lang="en-US" sz="4800" b="1" dirty="0">
              <a:ln w="22225">
                <a:solidFill>
                  <a:schemeClr val="accent2"/>
                </a:solidFill>
                <a:prstDash val="solid"/>
              </a:ln>
              <a:solidFill>
                <a:srgbClr val="FF0000"/>
              </a:solidFill>
            </a:endParaRPr>
          </a:p>
        </p:txBody>
      </p:sp>
      <p:pic>
        <p:nvPicPr>
          <p:cNvPr id="10" name="Picture 9">
            <a:extLst>
              <a:ext uri="{FF2B5EF4-FFF2-40B4-BE49-F238E27FC236}">
                <a16:creationId xmlns:a16="http://schemas.microsoft.com/office/drawing/2014/main" id="{6C3EA27B-B981-4434-9E28-F32829D3B5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040" y="825172"/>
            <a:ext cx="2703359" cy="2943656"/>
          </a:xfrm>
          <a:prstGeom prst="rect">
            <a:avLst/>
          </a:prstGeom>
        </p:spPr>
      </p:pic>
    </p:spTree>
    <p:extLst>
      <p:ext uri="{BB962C8B-B14F-4D97-AF65-F5344CB8AC3E}">
        <p14:creationId xmlns:p14="http://schemas.microsoft.com/office/powerpoint/2010/main" val="244677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78672" y="286603"/>
            <a:ext cx="9899309" cy="1450757"/>
          </a:xfrm>
        </p:spPr>
        <p:txBody>
          <a:bodyPr>
            <a:normAutofit/>
          </a:bodyPr>
          <a:lstStyle/>
          <a:p>
            <a:r>
              <a:rPr lang="en-US" sz="6600" b="1" kern="0" dirty="0">
                <a:ln w="12700">
                  <a:solidFill>
                    <a:srgbClr val="4472C4"/>
                  </a:solidFill>
                  <a:prstDash val="solid"/>
                </a:ln>
                <a:pattFill prst="pct50">
                  <a:fgClr>
                    <a:srgbClr val="4472C4"/>
                  </a:fgClr>
                  <a:bgClr>
                    <a:srgbClr val="4472C4">
                      <a:lumMod val="20000"/>
                      <a:lumOff val="80000"/>
                    </a:srgbClr>
                  </a:bgClr>
                </a:pattFill>
                <a:effectLst>
                  <a:outerShdw dist="38100" dir="2640000" algn="bl" rotWithShape="0">
                    <a:srgbClr val="4472C4"/>
                  </a:outerShdw>
                </a:effectLst>
                <a:latin typeface="Arial" panose="020B0604020202020204" pitchFamily="34" charset="0"/>
                <a:cs typeface="Arial" panose="020B0604020202020204" pitchFamily="34" charset="0"/>
              </a:rPr>
              <a:t>Agenda</a:t>
            </a:r>
          </a:p>
        </p:txBody>
      </p:sp>
      <p:sp>
        <p:nvSpPr>
          <p:cNvPr id="2" name="Content Placeholder 1"/>
          <p:cNvSpPr>
            <a:spLocks noGrp="1"/>
          </p:cNvSpPr>
          <p:nvPr>
            <p:ph idx="1"/>
          </p:nvPr>
        </p:nvSpPr>
        <p:spPr>
          <a:xfrm>
            <a:off x="1166326" y="1909977"/>
            <a:ext cx="10416073" cy="4322872"/>
          </a:xfrm>
        </p:spPr>
        <p:txBody>
          <a:bodyPr>
            <a:noAutofit/>
          </a:bodyPr>
          <a:lstStyle/>
          <a:p>
            <a:pPr>
              <a:lnSpc>
                <a:spcPct val="150000"/>
              </a:lnSpc>
              <a:buFont typeface="Wingdings" panose="05000000000000000000" pitchFamily="2" charset="2"/>
              <a:buChar char="Ø"/>
            </a:pPr>
            <a:r>
              <a:rPr lang="en-US" sz="2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Amendments to By-Laws</a:t>
            </a:r>
          </a:p>
          <a:p>
            <a:pPr>
              <a:lnSpc>
                <a:spcPct val="150000"/>
              </a:lnSpc>
              <a:buFont typeface="Wingdings" panose="05000000000000000000" pitchFamily="2" charset="2"/>
              <a:buChar char="Ø"/>
            </a:pPr>
            <a:r>
              <a:rPr lang="en-US" sz="2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Financial Report </a:t>
            </a:r>
          </a:p>
          <a:p>
            <a:pPr>
              <a:lnSpc>
                <a:spcPct val="150000"/>
              </a:lnSpc>
              <a:buFont typeface="Wingdings" panose="05000000000000000000" pitchFamily="2" charset="2"/>
              <a:buChar char="Ø"/>
            </a:pPr>
            <a:r>
              <a:rPr lang="en-US" sz="2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Upcoming Events &amp; Social Activities</a:t>
            </a:r>
          </a:p>
          <a:p>
            <a:pPr marL="685800" lvl="1">
              <a:lnSpc>
                <a:spcPct val="100000"/>
              </a:lnSpc>
              <a:buFont typeface="Wingdings" panose="05000000000000000000" pitchFamily="2" charset="2"/>
              <a:buChar char="§"/>
            </a:pPr>
            <a:r>
              <a:rPr lang="en-US"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Chuck E. Cheese </a:t>
            </a:r>
          </a:p>
          <a:p>
            <a:pPr marL="685800" lvl="1">
              <a:lnSpc>
                <a:spcPct val="100000"/>
              </a:lnSpc>
              <a:buFont typeface="Wingdings" panose="05000000000000000000" pitchFamily="2" charset="2"/>
              <a:buChar char="§"/>
            </a:pPr>
            <a:r>
              <a:rPr lang="en-US"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Social and Fundraiser Events </a:t>
            </a:r>
            <a:endParaRPr lang="en-US" sz="20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sz="2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Calendar Review</a:t>
            </a:r>
          </a:p>
          <a:p>
            <a:pPr lvl="2">
              <a:lnSpc>
                <a:spcPct val="150000"/>
              </a:lnSpc>
              <a:buFont typeface="Wingdings" panose="05000000000000000000" pitchFamily="2" charset="2"/>
              <a:buChar char="§"/>
            </a:pPr>
            <a:r>
              <a:rPr lang="en-US" sz="2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Next Meeting 4/10/19, Wednesday </a:t>
            </a:r>
          </a:p>
        </p:txBody>
      </p:sp>
    </p:spTree>
    <p:extLst>
      <p:ext uri="{BB962C8B-B14F-4D97-AF65-F5344CB8AC3E}">
        <p14:creationId xmlns:p14="http://schemas.microsoft.com/office/powerpoint/2010/main" val="150891027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pPr>
            <a:r>
              <a:rPr lang="en-US"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Amendments of the Bylaws</a:t>
            </a:r>
          </a:p>
        </p:txBody>
      </p:sp>
      <p:sp>
        <p:nvSpPr>
          <p:cNvPr id="3" name="Content Placeholder 2"/>
          <p:cNvSpPr>
            <a:spLocks noGrp="1"/>
          </p:cNvSpPr>
          <p:nvPr>
            <p:ph sz="half" idx="1"/>
          </p:nvPr>
        </p:nvSpPr>
        <p:spPr/>
        <p:txBody>
          <a:bodyPr>
            <a:normAutofit lnSpcReduction="10000"/>
          </a:bodyPr>
          <a:lstStyle/>
          <a:p>
            <a:pPr>
              <a:buFont typeface="Wingdings" panose="05000000000000000000" pitchFamily="2" charset="2"/>
              <a:buChar char="Ø"/>
            </a:pPr>
            <a:r>
              <a:rPr lang="en-US" dirty="0"/>
              <a:t>Article II </a:t>
            </a:r>
          </a:p>
          <a:p>
            <a:pPr lvl="1">
              <a:buFont typeface="Wingdings" panose="05000000000000000000" pitchFamily="2" charset="2"/>
              <a:buChar char="Ø"/>
            </a:pPr>
            <a:r>
              <a:rPr lang="en-US" dirty="0"/>
              <a:t>See handout of proposed language</a:t>
            </a:r>
          </a:p>
          <a:p>
            <a:pPr>
              <a:buFont typeface="Wingdings" panose="05000000000000000000" pitchFamily="2" charset="2"/>
              <a:buChar char="Ø"/>
            </a:pPr>
            <a:r>
              <a:rPr lang="en-US" dirty="0"/>
              <a:t>Article II  will be changed to Article III </a:t>
            </a:r>
          </a:p>
          <a:p>
            <a:pPr lvl="1">
              <a:buFont typeface="Wingdings" panose="05000000000000000000" pitchFamily="2" charset="2"/>
              <a:buChar char="Ø"/>
            </a:pPr>
            <a:r>
              <a:rPr lang="en-US" dirty="0"/>
              <a:t>See handout of proposed language</a:t>
            </a:r>
          </a:p>
          <a:p>
            <a:pPr>
              <a:buFont typeface="Wingdings" panose="05000000000000000000" pitchFamily="2" charset="2"/>
              <a:buChar char="Ø"/>
            </a:pPr>
            <a:r>
              <a:rPr lang="en-US" dirty="0"/>
              <a:t>Article III </a:t>
            </a:r>
          </a:p>
          <a:p>
            <a:pPr lvl="1">
              <a:buFont typeface="Wingdings" panose="05000000000000000000" pitchFamily="2" charset="2"/>
              <a:buChar char="Ø"/>
            </a:pPr>
            <a:r>
              <a:rPr lang="en-US" dirty="0"/>
              <a:t>See handout of the proposed language</a:t>
            </a:r>
          </a:p>
          <a:p>
            <a:pPr marL="932688" lvl="2" indent="-457200">
              <a:buFont typeface="Arial" panose="020B0604020202020204" pitchFamily="34" charset="0"/>
              <a:buChar char="•"/>
            </a:pPr>
            <a:r>
              <a:rPr lang="en-US" dirty="0"/>
              <a:t>Section 8 </a:t>
            </a:r>
          </a:p>
          <a:p>
            <a:pPr marL="932688" lvl="2" indent="-457200">
              <a:buFont typeface="Arial" panose="020B0604020202020204" pitchFamily="34" charset="0"/>
              <a:buChar char="•"/>
            </a:pPr>
            <a:r>
              <a:rPr lang="en-US" dirty="0"/>
              <a:t>Section 9</a:t>
            </a:r>
          </a:p>
          <a:p>
            <a:pPr marL="932688" lvl="2" indent="-457200">
              <a:buFont typeface="Arial" panose="020B0604020202020204" pitchFamily="34" charset="0"/>
              <a:buChar char="•"/>
            </a:pPr>
            <a:r>
              <a:rPr lang="en-US" dirty="0"/>
              <a:t>Section 10</a:t>
            </a:r>
          </a:p>
          <a:p>
            <a:pPr marL="932688" lvl="2" indent="-457200">
              <a:buFont typeface="Arial" panose="020B0604020202020204" pitchFamily="34" charset="0"/>
              <a:buChar char="•"/>
            </a:pPr>
            <a:r>
              <a:rPr lang="en-US" dirty="0"/>
              <a:t>Section 11</a:t>
            </a:r>
          </a:p>
          <a:p>
            <a:pPr marL="932688" lvl="2" indent="-457200">
              <a:buFont typeface="Arial" panose="020B0604020202020204" pitchFamily="34" charset="0"/>
              <a:buChar char="•"/>
            </a:pPr>
            <a:r>
              <a:rPr lang="en-US" dirty="0"/>
              <a:t>Section 12 </a:t>
            </a:r>
          </a:p>
          <a:p>
            <a:pPr>
              <a:buFont typeface="Wingdings" panose="05000000000000000000" pitchFamily="2" charset="2"/>
              <a:buChar char="Ø"/>
            </a:pPr>
            <a:r>
              <a:rPr lang="en-US" dirty="0"/>
              <a:t>Article IV – Fiscal Year</a:t>
            </a:r>
          </a:p>
          <a:p>
            <a:pPr lvl="1">
              <a:buFont typeface="Wingdings" panose="05000000000000000000" pitchFamily="2" charset="2"/>
              <a:buChar char="Ø"/>
            </a:pPr>
            <a:r>
              <a:rPr lang="en-US" sz="1400" dirty="0"/>
              <a:t>See handout of proposed language</a:t>
            </a:r>
          </a:p>
        </p:txBody>
      </p:sp>
      <p:sp>
        <p:nvSpPr>
          <p:cNvPr id="4" name="Content Placeholder 3"/>
          <p:cNvSpPr>
            <a:spLocks noGrp="1"/>
          </p:cNvSpPr>
          <p:nvPr>
            <p:ph sz="half" idx="2"/>
          </p:nvPr>
        </p:nvSpPr>
        <p:spPr/>
        <p:txBody>
          <a:bodyPr>
            <a:normAutofit lnSpcReduction="10000"/>
          </a:bodyPr>
          <a:lstStyle/>
          <a:p>
            <a:pPr>
              <a:buFont typeface="Wingdings" panose="05000000000000000000" pitchFamily="2" charset="2"/>
              <a:buChar char="Ø"/>
            </a:pPr>
            <a:r>
              <a:rPr lang="en-US" dirty="0"/>
              <a:t>Article IV will be changed to Article V</a:t>
            </a:r>
          </a:p>
          <a:p>
            <a:pPr lvl="1">
              <a:buFont typeface="Wingdings" panose="05000000000000000000" pitchFamily="2" charset="2"/>
              <a:buChar char="Ø"/>
            </a:pPr>
            <a:r>
              <a:rPr lang="en-US" dirty="0"/>
              <a:t>See handout of proposed language</a:t>
            </a:r>
          </a:p>
          <a:p>
            <a:pPr>
              <a:buFont typeface="Wingdings" panose="05000000000000000000" pitchFamily="2" charset="2"/>
              <a:buChar char="Ø"/>
            </a:pPr>
            <a:r>
              <a:rPr lang="en-US" dirty="0"/>
              <a:t>Article V</a:t>
            </a:r>
          </a:p>
          <a:p>
            <a:pPr lvl="1">
              <a:buFont typeface="Wingdings" panose="05000000000000000000" pitchFamily="2" charset="2"/>
              <a:buChar char="Ø"/>
            </a:pPr>
            <a:r>
              <a:rPr lang="en-US" dirty="0"/>
              <a:t>See handout of the proposed language</a:t>
            </a:r>
          </a:p>
          <a:p>
            <a:pPr marL="932688" lvl="2" indent="-457200">
              <a:buFont typeface="Arial" panose="020B0604020202020204" pitchFamily="34" charset="0"/>
              <a:buChar char="•"/>
            </a:pPr>
            <a:r>
              <a:rPr lang="en-US" dirty="0"/>
              <a:t>Section 1</a:t>
            </a:r>
          </a:p>
          <a:p>
            <a:pPr marL="932688" lvl="2" indent="-457200">
              <a:buFont typeface="Arial" panose="020B0604020202020204" pitchFamily="34" charset="0"/>
              <a:buChar char="•"/>
            </a:pPr>
            <a:r>
              <a:rPr lang="en-US" dirty="0"/>
              <a:t>Section 4</a:t>
            </a:r>
          </a:p>
          <a:p>
            <a:pPr marL="932688" lvl="2" indent="-457200">
              <a:buFont typeface="Arial" panose="020B0604020202020204" pitchFamily="34" charset="0"/>
              <a:buChar char="•"/>
            </a:pPr>
            <a:r>
              <a:rPr lang="en-US" dirty="0"/>
              <a:t>Section 4</a:t>
            </a:r>
          </a:p>
          <a:p>
            <a:pPr>
              <a:buFont typeface="Wingdings" panose="05000000000000000000" pitchFamily="2" charset="2"/>
              <a:buChar char="Ø"/>
            </a:pPr>
            <a:r>
              <a:rPr lang="en-US" dirty="0"/>
              <a:t>Article VI</a:t>
            </a:r>
          </a:p>
          <a:p>
            <a:pPr lvl="1">
              <a:buFont typeface="Wingdings" panose="05000000000000000000" pitchFamily="2" charset="2"/>
              <a:buChar char="Ø"/>
            </a:pPr>
            <a:r>
              <a:rPr lang="en-US" dirty="0"/>
              <a:t>See handout of the proposed language</a:t>
            </a:r>
          </a:p>
          <a:p>
            <a:pPr marL="457200" indent="-457200">
              <a:buAutoNum type="arabicPeriod" startAt="4"/>
            </a:pPr>
            <a:endParaRPr lang="en-US" dirty="0"/>
          </a:p>
          <a:p>
            <a:pPr marL="749808" lvl="1" indent="-457200">
              <a:buAutoNum type="arabicPeriod" startAt="4"/>
            </a:pPr>
            <a:endParaRPr lang="en-US" dirty="0"/>
          </a:p>
          <a:p>
            <a:pPr marL="749808" lvl="1" indent="-457200">
              <a:buAutoNum type="arabicPeriod" startAt="4"/>
            </a:pPr>
            <a:endParaRPr lang="en-US" dirty="0"/>
          </a:p>
        </p:txBody>
      </p:sp>
    </p:spTree>
    <p:extLst>
      <p:ext uri="{BB962C8B-B14F-4D97-AF65-F5344CB8AC3E}">
        <p14:creationId xmlns:p14="http://schemas.microsoft.com/office/powerpoint/2010/main" val="297945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a:ln w="22225">
                  <a:solidFill>
                    <a:schemeClr val="accent2"/>
                  </a:solidFill>
                  <a:prstDash val="solid"/>
                </a:ln>
                <a:solidFill>
                  <a:schemeClr val="accent2">
                    <a:lumMod val="40000"/>
                    <a:lumOff val="60000"/>
                  </a:schemeClr>
                </a:solidFill>
                <a:latin typeface="+mn-lt"/>
                <a:ea typeface="+mn-ea"/>
                <a:cs typeface="+mn-cs"/>
              </a:rPr>
              <a:t>PTO Budget </a:t>
            </a:r>
            <a:br>
              <a:rPr lang="en-US" sz="5400" b="1" dirty="0">
                <a:ln w="22225">
                  <a:solidFill>
                    <a:schemeClr val="accent2"/>
                  </a:solidFill>
                  <a:prstDash val="solid"/>
                </a:ln>
                <a:solidFill>
                  <a:schemeClr val="accent2">
                    <a:lumMod val="40000"/>
                    <a:lumOff val="60000"/>
                  </a:schemeClr>
                </a:solidFill>
                <a:latin typeface="+mn-lt"/>
                <a:ea typeface="+mn-ea"/>
                <a:cs typeface="+mn-cs"/>
              </a:rPr>
            </a:br>
            <a:r>
              <a:rPr lang="en-US" sz="2400" spc="0" dirty="0">
                <a:ln w="0"/>
                <a:solidFill>
                  <a:schemeClr val="accent1"/>
                </a:solidFill>
                <a:effectLst>
                  <a:outerShdw blurRad="38100" dist="25400" dir="5400000" algn="ctr" rotWithShape="0">
                    <a:srgbClr val="6E747A">
                      <a:alpha val="43000"/>
                    </a:srgbClr>
                  </a:outerShdw>
                </a:effectLst>
              </a:rPr>
              <a:t>(Sept. 2018-March 2019)</a:t>
            </a:r>
          </a:p>
        </p:txBody>
      </p:sp>
      <p:sp>
        <p:nvSpPr>
          <p:cNvPr id="3" name="Content Placeholder 2"/>
          <p:cNvSpPr>
            <a:spLocks noGrp="1"/>
          </p:cNvSpPr>
          <p:nvPr>
            <p:ph idx="1"/>
          </p:nvPr>
        </p:nvSpPr>
        <p:spPr/>
        <p:txBody>
          <a:bodyPr>
            <a:normAutofit lnSpcReduction="10000"/>
          </a:bodyPr>
          <a:lstStyle/>
          <a:p>
            <a:pPr marL="68580" indent="-342900">
              <a:spcAft>
                <a:spcPts val="1200"/>
              </a:spcAft>
              <a:buSzPct val="90000"/>
              <a:buFont typeface="Wingdings" panose="05000000000000000000" pitchFamily="2" charset="2"/>
              <a:buChar char="Ø"/>
            </a:pPr>
            <a:r>
              <a:rPr lang="en-US" sz="24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Total Bank Balance as of March 11</a:t>
            </a:r>
            <a:r>
              <a:rPr lang="en-US" sz="2400" b="1" baseline="300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a:t>
            </a:r>
            <a:r>
              <a:rPr lang="en-US" sz="24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2019: </a:t>
            </a:r>
            <a:r>
              <a:rPr 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cs typeface="Arial" panose="020B0604020202020204" pitchFamily="34" charset="0"/>
              </a:rPr>
              <a:t>$17,409</a:t>
            </a:r>
          </a:p>
          <a:p>
            <a:pPr marL="617220" lvl="3" indent="-342900">
              <a:spcBef>
                <a:spcPts val="1200"/>
              </a:spcBef>
              <a:spcAft>
                <a:spcPts val="1200"/>
              </a:spcAft>
              <a:buSzPct val="90000"/>
              <a:buFont typeface="Wingdings" panose="05000000000000000000" pitchFamily="2" charset="2"/>
              <a:buChar char="§"/>
            </a:pPr>
            <a:r>
              <a:rPr lang="en-US" sz="2200" b="1" dirty="0">
                <a:ln w="12700" cmpd="sng">
                  <a:solidFill>
                    <a:schemeClr val="accent4"/>
                  </a:solidFill>
                  <a:prstDash val="solid"/>
                </a:ln>
                <a:solidFill>
                  <a:srgbClr val="FF0000"/>
                </a:solidFill>
              </a:rPr>
              <a:t>Membership Dues: $2,060.00</a:t>
            </a:r>
          </a:p>
          <a:p>
            <a:pPr marL="68580" indent="-342900">
              <a:spcAft>
                <a:spcPts val="1200"/>
              </a:spcAft>
              <a:buSzPct val="90000"/>
              <a:buFont typeface="Wingdings" panose="05000000000000000000" pitchFamily="2" charset="2"/>
              <a:buChar char="Ø"/>
            </a:pPr>
            <a:r>
              <a:rPr lang="en-US" sz="24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Social Events &amp; Fundraising:  </a:t>
            </a:r>
            <a:r>
              <a:rPr lang="en-US" sz="2400" b="1" dirty="0">
                <a:ln w="12700" cmpd="sng">
                  <a:solidFill>
                    <a:schemeClr val="accent4"/>
                  </a:solidFill>
                  <a:prstDash val="solid"/>
                </a:ln>
                <a:solidFill>
                  <a:srgbClr val="FF0000"/>
                </a:solidFill>
              </a:rPr>
              <a:t>$16,929</a:t>
            </a:r>
            <a:endParaRPr lang="en-US" sz="24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marL="617220" lvl="3" indent="-342900">
              <a:spcBef>
                <a:spcPts val="1200"/>
              </a:spcBef>
              <a:spcAft>
                <a:spcPts val="1200"/>
              </a:spcAft>
              <a:buSzPct val="90000"/>
              <a:buFont typeface="Wingdings" panose="05000000000000000000" pitchFamily="2" charset="2"/>
              <a:buChar char="§"/>
            </a:pPr>
            <a:r>
              <a:rPr lang="en-US" sz="2200" b="1" dirty="0" err="1">
                <a:ln w="12700" cmpd="sng">
                  <a:solidFill>
                    <a:schemeClr val="accent4"/>
                  </a:solidFill>
                  <a:prstDash val="solid"/>
                </a:ln>
                <a:solidFill>
                  <a:srgbClr val="FF0000"/>
                </a:solidFill>
              </a:rPr>
              <a:t>MidAtlantic</a:t>
            </a:r>
            <a:r>
              <a:rPr lang="en-US" sz="2200" b="1" dirty="0">
                <a:ln w="12700" cmpd="sng">
                  <a:solidFill>
                    <a:schemeClr val="accent4"/>
                  </a:solidFill>
                  <a:prstDash val="solid"/>
                </a:ln>
                <a:solidFill>
                  <a:srgbClr val="FF0000"/>
                </a:solidFill>
              </a:rPr>
              <a:t> ($12,010), Picture Day ($1,808), </a:t>
            </a:r>
            <a:r>
              <a:rPr lang="en-US" sz="2200" b="1" dirty="0" err="1">
                <a:ln w="12700" cmpd="sng">
                  <a:solidFill>
                    <a:schemeClr val="accent4"/>
                  </a:solidFill>
                  <a:prstDash val="solid"/>
                </a:ln>
                <a:solidFill>
                  <a:srgbClr val="FF0000"/>
                </a:solidFill>
              </a:rPr>
              <a:t>HoneyBake</a:t>
            </a:r>
            <a:r>
              <a:rPr lang="en-US" sz="2200" b="1" dirty="0">
                <a:ln w="12700" cmpd="sng">
                  <a:solidFill>
                    <a:schemeClr val="accent4"/>
                  </a:solidFill>
                  <a:prstDash val="solid"/>
                </a:ln>
                <a:solidFill>
                  <a:srgbClr val="FF0000"/>
                </a:solidFill>
              </a:rPr>
              <a:t> Ham, &amp; etc. </a:t>
            </a:r>
          </a:p>
          <a:p>
            <a:pPr marL="68580" indent="-342900">
              <a:spcAft>
                <a:spcPts val="1200"/>
              </a:spcAft>
              <a:buSzPct val="90000"/>
              <a:buFont typeface="Wingdings" panose="05000000000000000000" pitchFamily="2" charset="2"/>
              <a:buChar char="Ø"/>
            </a:pPr>
            <a:r>
              <a:rPr lang="en-US" sz="24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Expenditures $1,605</a:t>
            </a:r>
          </a:p>
          <a:p>
            <a:pPr marL="617220" lvl="3" indent="-342900">
              <a:spcBef>
                <a:spcPts val="1200"/>
              </a:spcBef>
              <a:spcAft>
                <a:spcPts val="1200"/>
              </a:spcAft>
              <a:buSzPct val="90000"/>
              <a:buFont typeface="Wingdings" panose="05000000000000000000" pitchFamily="2" charset="2"/>
              <a:buChar char="§"/>
            </a:pPr>
            <a:r>
              <a:rPr lang="en-US" sz="2200" b="1" dirty="0">
                <a:ln w="12700" cmpd="sng">
                  <a:solidFill>
                    <a:schemeClr val="accent4"/>
                  </a:solidFill>
                  <a:prstDash val="solid"/>
                </a:ln>
                <a:solidFill>
                  <a:srgbClr val="FF0000"/>
                </a:solidFill>
              </a:rPr>
              <a:t>Food: Class </a:t>
            </a:r>
            <a:r>
              <a:rPr lang="en-US" sz="2200" b="1" dirty="0" err="1">
                <a:ln w="12700" cmpd="sng">
                  <a:solidFill>
                    <a:schemeClr val="accent4"/>
                  </a:solidFill>
                  <a:prstDash val="solid"/>
                </a:ln>
                <a:solidFill>
                  <a:srgbClr val="FF0000"/>
                </a:solidFill>
              </a:rPr>
              <a:t>DoJo</a:t>
            </a:r>
            <a:r>
              <a:rPr lang="en-US" sz="2200" b="1" dirty="0">
                <a:ln w="12700" cmpd="sng">
                  <a:solidFill>
                    <a:schemeClr val="accent4"/>
                  </a:solidFill>
                  <a:prstDash val="solid"/>
                </a:ln>
                <a:solidFill>
                  <a:srgbClr val="FF0000"/>
                </a:solidFill>
              </a:rPr>
              <a:t> Parties/Honor Roll/PARCC Parent </a:t>
            </a:r>
            <a:r>
              <a:rPr lang="en-US" sz="2200" b="1" dirty="0" err="1">
                <a:ln w="12700" cmpd="sng">
                  <a:solidFill>
                    <a:schemeClr val="accent4"/>
                  </a:solidFill>
                  <a:prstDash val="solid"/>
                </a:ln>
                <a:solidFill>
                  <a:srgbClr val="FF0000"/>
                </a:solidFill>
              </a:rPr>
              <a:t>Mtg</a:t>
            </a:r>
            <a:r>
              <a:rPr lang="en-US" sz="2200" b="1" dirty="0">
                <a:ln w="12700" cmpd="sng">
                  <a:solidFill>
                    <a:schemeClr val="accent4"/>
                  </a:solidFill>
                  <a:prstDash val="solid"/>
                </a:ln>
                <a:solidFill>
                  <a:srgbClr val="FF0000"/>
                </a:solidFill>
              </a:rPr>
              <a:t>:  </a:t>
            </a:r>
          </a:p>
          <a:p>
            <a:pPr marL="617220" lvl="3" indent="-342900">
              <a:spcBef>
                <a:spcPts val="1200"/>
              </a:spcBef>
              <a:spcAft>
                <a:spcPts val="1200"/>
              </a:spcAft>
              <a:buSzPct val="90000"/>
              <a:buFont typeface="Wingdings" panose="05000000000000000000" pitchFamily="2" charset="2"/>
              <a:buChar char="§"/>
            </a:pPr>
            <a:r>
              <a:rPr lang="en-US" sz="2200" b="1" dirty="0">
                <a:ln w="12700" cmpd="sng">
                  <a:solidFill>
                    <a:schemeClr val="accent4"/>
                  </a:solidFill>
                  <a:prstDash val="solid"/>
                </a:ln>
                <a:solidFill>
                  <a:srgbClr val="FF0000"/>
                </a:solidFill>
              </a:rPr>
              <a:t>Miscellaneous: Supplies &amp; etc.</a:t>
            </a:r>
            <a:endParaRPr lang="en-US" dirty="0"/>
          </a:p>
        </p:txBody>
      </p:sp>
    </p:spTree>
    <p:extLst>
      <p:ext uri="{BB962C8B-B14F-4D97-AF65-F5344CB8AC3E}">
        <p14:creationId xmlns:p14="http://schemas.microsoft.com/office/powerpoint/2010/main" val="49657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2065153"/>
              </p:ext>
            </p:extLst>
          </p:nvPr>
        </p:nvGraphicFramePr>
        <p:xfrm>
          <a:off x="2155368" y="0"/>
          <a:ext cx="9961982" cy="6857991"/>
        </p:xfrm>
        <a:graphic>
          <a:graphicData uri="http://schemas.openxmlformats.org/drawingml/2006/table">
            <a:tbl>
              <a:tblPr>
                <a:tableStyleId>{8799B23B-EC83-4686-B30A-512413B5E67A}</a:tableStyleId>
              </a:tblPr>
              <a:tblGrid>
                <a:gridCol w="4747358">
                  <a:extLst>
                    <a:ext uri="{9D8B030D-6E8A-4147-A177-3AD203B41FA5}">
                      <a16:colId xmlns:a16="http://schemas.microsoft.com/office/drawing/2014/main" val="2296894675"/>
                    </a:ext>
                  </a:extLst>
                </a:gridCol>
                <a:gridCol w="990591">
                  <a:extLst>
                    <a:ext uri="{9D8B030D-6E8A-4147-A177-3AD203B41FA5}">
                      <a16:colId xmlns:a16="http://schemas.microsoft.com/office/drawing/2014/main" val="819060984"/>
                    </a:ext>
                  </a:extLst>
                </a:gridCol>
                <a:gridCol w="1214877">
                  <a:extLst>
                    <a:ext uri="{9D8B030D-6E8A-4147-A177-3AD203B41FA5}">
                      <a16:colId xmlns:a16="http://schemas.microsoft.com/office/drawing/2014/main" val="2793739055"/>
                    </a:ext>
                  </a:extLst>
                </a:gridCol>
                <a:gridCol w="1046663">
                  <a:extLst>
                    <a:ext uri="{9D8B030D-6E8A-4147-A177-3AD203B41FA5}">
                      <a16:colId xmlns:a16="http://schemas.microsoft.com/office/drawing/2014/main" val="4202168359"/>
                    </a:ext>
                  </a:extLst>
                </a:gridCol>
                <a:gridCol w="971902">
                  <a:extLst>
                    <a:ext uri="{9D8B030D-6E8A-4147-A177-3AD203B41FA5}">
                      <a16:colId xmlns:a16="http://schemas.microsoft.com/office/drawing/2014/main" val="2679351611"/>
                    </a:ext>
                  </a:extLst>
                </a:gridCol>
                <a:gridCol w="990591">
                  <a:extLst>
                    <a:ext uri="{9D8B030D-6E8A-4147-A177-3AD203B41FA5}">
                      <a16:colId xmlns:a16="http://schemas.microsoft.com/office/drawing/2014/main" val="734555416"/>
                    </a:ext>
                  </a:extLst>
                </a:gridCol>
              </a:tblGrid>
              <a:tr h="216609">
                <a:tc>
                  <a:txBody>
                    <a:bodyPr/>
                    <a:lstStyle/>
                    <a:p>
                      <a:pPr algn="ctr" fontAlgn="b"/>
                      <a:r>
                        <a:rPr lang="en-US" sz="900" b="1" u="none" strike="noStrike" dirty="0">
                          <a:effectLst/>
                        </a:rPr>
                        <a:t>Line Item</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 Budgeted Amount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 Revenue/Profit Amount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 Expenditure Amount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 Current Budget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 Ending Balance  </a:t>
                      </a:r>
                      <a:endParaRPr lang="en-US" sz="9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28386625"/>
                  </a:ext>
                </a:extLst>
              </a:tr>
              <a:tr h="201872">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10,000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17,409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17,409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25688948"/>
                  </a:ext>
                </a:extLst>
              </a:tr>
              <a:tr h="139271">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47535090"/>
                  </a:ext>
                </a:extLst>
              </a:tr>
              <a:tr h="201872">
                <a:tc>
                  <a:txBody>
                    <a:bodyPr/>
                    <a:lstStyle/>
                    <a:p>
                      <a:pPr algn="l" fontAlgn="b"/>
                      <a:r>
                        <a:rPr lang="en-US" sz="900" b="1" u="none" strike="noStrike" dirty="0">
                          <a:effectLst/>
                        </a:rPr>
                        <a:t>Membership Dues (# of Members)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5,000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2,080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2,080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2,920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48469144"/>
                  </a:ext>
                </a:extLst>
              </a:tr>
              <a:tr h="201872">
                <a:tc>
                  <a:txBody>
                    <a:bodyPr/>
                    <a:lstStyle/>
                    <a:p>
                      <a:pPr algn="l" fontAlgn="b"/>
                      <a:r>
                        <a:rPr lang="en-US" sz="900" b="1" u="none" strike="noStrike" dirty="0">
                          <a:effectLst/>
                        </a:rPr>
                        <a:t>PayPal Fees/Bank Fees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81637802"/>
                  </a:ext>
                </a:extLst>
              </a:tr>
              <a:tr h="201872">
                <a:tc>
                  <a:txBody>
                    <a:bodyPr/>
                    <a:lstStyle/>
                    <a:p>
                      <a:pPr algn="l" fontAlgn="b"/>
                      <a:r>
                        <a:rPr lang="en-US" sz="900" b="1" u="none" strike="noStrike" dirty="0">
                          <a:effectLst/>
                        </a:rPr>
                        <a:t>Membership Donations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75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22834614"/>
                  </a:ext>
                </a:extLst>
              </a:tr>
              <a:tr h="139271">
                <a:tc>
                  <a:txBody>
                    <a:bodyPr/>
                    <a:lstStyle/>
                    <a:p>
                      <a:pPr algn="l" fontAlgn="b"/>
                      <a:r>
                        <a:rPr lang="en-US" sz="900" b="1" u="none" strike="noStrike" dirty="0">
                          <a:effectLst/>
                        </a:rPr>
                        <a:t>Donation Misc. (partners, staff, etc.)</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42847284"/>
                  </a:ext>
                </a:extLst>
              </a:tr>
              <a:tr h="201872">
                <a:tc>
                  <a:txBody>
                    <a:bodyPr/>
                    <a:lstStyle/>
                    <a:p>
                      <a:pPr algn="l" fontAlgn="b"/>
                      <a:r>
                        <a:rPr lang="en-US" sz="900" b="1" u="none" strike="noStrike" dirty="0">
                          <a:effectLst/>
                        </a:rPr>
                        <a:t>Total Dues/Donations</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2,085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43528684"/>
                  </a:ext>
                </a:extLst>
              </a:tr>
              <a:tr h="139271">
                <a:tc>
                  <a:txBody>
                    <a:bodyPr/>
                    <a:lstStyle/>
                    <a:p>
                      <a:pPr algn="l" fontAlgn="b"/>
                      <a:r>
                        <a:rPr lang="en-US" sz="900" b="1" u="none" strike="noStrike" dirty="0">
                          <a:effectLst/>
                        </a:rPr>
                        <a:t>Fundraisers - Revenue</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26294648"/>
                  </a:ext>
                </a:extLst>
              </a:tr>
              <a:tr h="201872">
                <a:tc>
                  <a:txBody>
                    <a:bodyPr/>
                    <a:lstStyle/>
                    <a:p>
                      <a:pPr algn="l" fontAlgn="b"/>
                      <a:r>
                        <a:rPr lang="en-US" sz="900" b="1" u="none" strike="noStrike" dirty="0">
                          <a:effectLst/>
                        </a:rPr>
                        <a:t>        </a:t>
                      </a:r>
                      <a:r>
                        <a:rPr lang="en-US" sz="900" b="1" u="none" strike="noStrike" dirty="0" err="1">
                          <a:effectLst/>
                        </a:rPr>
                        <a:t>MidAlantic</a:t>
                      </a:r>
                      <a:r>
                        <a:rPr lang="en-US" sz="900" b="1" u="none" strike="noStrike" dirty="0">
                          <a:effectLst/>
                        </a:rPr>
                        <a: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24,713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12,703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12,010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05032810"/>
                  </a:ext>
                </a:extLst>
              </a:tr>
              <a:tr h="201872">
                <a:tc>
                  <a:txBody>
                    <a:bodyPr/>
                    <a:lstStyle/>
                    <a:p>
                      <a:pPr algn="l" fontAlgn="b"/>
                      <a:r>
                        <a:rPr lang="en-US" sz="900" b="1" u="none" strike="noStrike" dirty="0">
                          <a:effectLst/>
                        </a:rPr>
                        <a:t>        </a:t>
                      </a:r>
                      <a:r>
                        <a:rPr lang="en-US" sz="900" b="1" u="none" strike="noStrike" dirty="0" err="1">
                          <a:effectLst/>
                        </a:rPr>
                        <a:t>Bookfair</a:t>
                      </a:r>
                      <a:r>
                        <a:rPr lang="en-US" sz="900" b="1" u="none" strike="noStrike" dirty="0">
                          <a:effectLst/>
                        </a:rPr>
                        <a:t> Donations-Back to School Night</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92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92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44352938"/>
                  </a:ext>
                </a:extLst>
              </a:tr>
              <a:tr h="201872">
                <a:tc>
                  <a:txBody>
                    <a:bodyPr/>
                    <a:lstStyle/>
                    <a:p>
                      <a:pPr algn="l" fontAlgn="b"/>
                      <a:r>
                        <a:rPr lang="en-US" sz="900" b="1" u="none" strike="noStrike" dirty="0">
                          <a:effectLst/>
                        </a:rPr>
                        <a:t>        </a:t>
                      </a:r>
                      <a:r>
                        <a:rPr lang="en-US" sz="900" b="1" u="none" strike="noStrike" dirty="0" err="1">
                          <a:effectLst/>
                        </a:rPr>
                        <a:t>Bookfair</a:t>
                      </a:r>
                      <a:r>
                        <a:rPr lang="en-US" sz="900" b="1" u="none" strike="noStrike" dirty="0">
                          <a:effectLst/>
                        </a:rPr>
                        <a:t> Week (Cash Deposit) 10/23-11/2/2018</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2,363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1,000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1,363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1,000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71134348"/>
                  </a:ext>
                </a:extLst>
              </a:tr>
              <a:tr h="201872">
                <a:tc>
                  <a:txBody>
                    <a:bodyPr/>
                    <a:lstStyle/>
                    <a:p>
                      <a:pPr algn="l" fontAlgn="b"/>
                      <a:r>
                        <a:rPr lang="en-US" sz="900" b="1" u="none" strike="noStrike">
                          <a:effectLst/>
                        </a:rPr>
                        <a:t>        Honey Baked Ham 11/5-11/15/2018 (20% of sales)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1,366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1,093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273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26614417"/>
                  </a:ext>
                </a:extLst>
              </a:tr>
              <a:tr h="201872">
                <a:tc>
                  <a:txBody>
                    <a:bodyPr/>
                    <a:lstStyle/>
                    <a:p>
                      <a:pPr algn="l" fontAlgn="b"/>
                      <a:r>
                        <a:rPr lang="en-US" sz="900" b="1" u="none" strike="noStrike">
                          <a:effectLst/>
                        </a:rPr>
                        <a:t>        Picture Day   11/9/18</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1,808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1,808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08845366"/>
                  </a:ext>
                </a:extLst>
              </a:tr>
              <a:tr h="201872">
                <a:tc>
                  <a:txBody>
                    <a:bodyPr/>
                    <a:lstStyle/>
                    <a:p>
                      <a:pPr algn="l" fontAlgn="b"/>
                      <a:r>
                        <a:rPr lang="en-US" sz="900" b="1" u="none" strike="noStrike" dirty="0">
                          <a:effectLst/>
                        </a:rPr>
                        <a:t>        Winter Event 12/14/18</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500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395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395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71533035"/>
                  </a:ext>
                </a:extLst>
              </a:tr>
              <a:tr h="201872">
                <a:tc>
                  <a:txBody>
                    <a:bodyPr/>
                    <a:lstStyle/>
                    <a:p>
                      <a:pPr algn="l" fontAlgn="b"/>
                      <a:r>
                        <a:rPr lang="en-US" sz="900" b="1" u="none" strike="noStrike">
                          <a:effectLst/>
                        </a:rPr>
                        <a:t>        Chipotle Family Night 11/28/18 (33% of sales)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266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266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18676041"/>
                  </a:ext>
                </a:extLst>
              </a:tr>
              <a:tr h="201872">
                <a:tc>
                  <a:txBody>
                    <a:bodyPr/>
                    <a:lstStyle/>
                    <a:p>
                      <a:pPr algn="l" fontAlgn="b"/>
                      <a:r>
                        <a:rPr lang="en-US" sz="900" b="1" u="none" strike="noStrike" dirty="0">
                          <a:effectLst/>
                        </a:rPr>
                        <a:t>        Big Frog T-Shirt Sales</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109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109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88612920"/>
                  </a:ext>
                </a:extLst>
              </a:tr>
              <a:tr h="201872">
                <a:tc>
                  <a:txBody>
                    <a:bodyPr/>
                    <a:lstStyle/>
                    <a:p>
                      <a:pPr algn="l" fontAlgn="b"/>
                      <a:r>
                        <a:rPr lang="en-US" sz="900" b="1" u="none" strike="noStrike">
                          <a:effectLst/>
                        </a:rPr>
                        <a:t>        Valentine Candy Grams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200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682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684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41313242"/>
                  </a:ext>
                </a:extLst>
              </a:tr>
              <a:tr h="201872">
                <a:tc>
                  <a:txBody>
                    <a:bodyPr/>
                    <a:lstStyle/>
                    <a:p>
                      <a:pPr algn="l" fontAlgn="b"/>
                      <a:r>
                        <a:rPr lang="en-US" sz="900" b="1" u="none" strike="noStrike">
                          <a:effectLst/>
                        </a:rPr>
                        <a:t>        Movie Night - Lego Movie Feb 8th</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780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(622)</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158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19391870"/>
                  </a:ext>
                </a:extLst>
              </a:tr>
              <a:tr h="201872">
                <a:tc>
                  <a:txBody>
                    <a:bodyPr/>
                    <a:lstStyle/>
                    <a:p>
                      <a:pPr algn="l" fontAlgn="b"/>
                      <a:r>
                        <a:rPr lang="en-US" sz="900" b="1" u="none" strike="noStrike">
                          <a:effectLst/>
                        </a:rPr>
                        <a:t>        Black History Program</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135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135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12092710"/>
                  </a:ext>
                </a:extLst>
              </a:tr>
              <a:tr h="139271">
                <a:tc>
                  <a:txBody>
                    <a:bodyPr/>
                    <a:lstStyle/>
                    <a:p>
                      <a:pPr algn="l" fontAlgn="b"/>
                      <a:r>
                        <a:rPr lang="en-US" sz="900" b="1" u="none" strike="noStrike">
                          <a:effectLst/>
                        </a:rPr>
                        <a:t>        Box Tops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87725433"/>
                  </a:ext>
                </a:extLst>
              </a:tr>
              <a:tr h="139271">
                <a:tc>
                  <a:txBody>
                    <a:bodyPr/>
                    <a:lstStyle/>
                    <a:p>
                      <a:pPr algn="l" fontAlgn="b"/>
                      <a:r>
                        <a:rPr lang="en-US" sz="900" b="1" u="none" strike="noStrike">
                          <a:effectLst/>
                        </a:rPr>
                        <a:t>        Bookfair (Spring)</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6549819"/>
                  </a:ext>
                </a:extLst>
              </a:tr>
              <a:tr h="139271">
                <a:tc>
                  <a:txBody>
                    <a:bodyPr/>
                    <a:lstStyle/>
                    <a:p>
                      <a:pPr algn="l" fontAlgn="b"/>
                      <a:r>
                        <a:rPr lang="en-US" sz="900" b="1" u="none" strike="noStrike">
                          <a:effectLst/>
                        </a:rPr>
                        <a:t>        Amazon Smile</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0000843"/>
                  </a:ext>
                </a:extLst>
              </a:tr>
              <a:tr h="139271">
                <a:tc>
                  <a:txBody>
                    <a:bodyPr/>
                    <a:lstStyle/>
                    <a:p>
                      <a:pPr algn="l" fontAlgn="b"/>
                      <a:r>
                        <a:rPr lang="en-US" sz="900" b="1" u="none" strike="noStrike" dirty="0">
                          <a:effectLst/>
                        </a:rPr>
                        <a:t>        Dress Down Day</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71084136"/>
                  </a:ext>
                </a:extLst>
              </a:tr>
              <a:tr h="139271">
                <a:tc>
                  <a:txBody>
                    <a:bodyPr/>
                    <a:lstStyle/>
                    <a:p>
                      <a:pPr algn="l" fontAlgn="b"/>
                      <a:r>
                        <a:rPr lang="en-US" sz="900" b="1" u="none" strike="noStrike" dirty="0">
                          <a:effectLst/>
                        </a:rPr>
                        <a:t>        Chick Fila</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16705578"/>
                  </a:ext>
                </a:extLst>
              </a:tr>
              <a:tr h="139271">
                <a:tc>
                  <a:txBody>
                    <a:bodyPr/>
                    <a:lstStyle/>
                    <a:p>
                      <a:pPr algn="l" fontAlgn="b"/>
                      <a:r>
                        <a:rPr lang="en-US" sz="900" b="1" u="none" strike="noStrike">
                          <a:effectLst/>
                        </a:rPr>
                        <a:t>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16,929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01444887"/>
                  </a:ext>
                </a:extLst>
              </a:tr>
              <a:tr h="139271">
                <a:tc>
                  <a:txBody>
                    <a:bodyPr/>
                    <a:lstStyle/>
                    <a:p>
                      <a:pPr algn="l" fontAlgn="b"/>
                      <a:r>
                        <a:rPr lang="en-US" sz="900" b="1" u="none" strike="noStrike">
                          <a:effectLst/>
                        </a:rPr>
                        <a:t>Fundraiser/Charitable Events - Expenditure</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07636334"/>
                  </a:ext>
                </a:extLst>
              </a:tr>
              <a:tr h="201872">
                <a:tc>
                  <a:txBody>
                    <a:bodyPr/>
                    <a:lstStyle/>
                    <a:p>
                      <a:pPr algn="l" fontAlgn="b"/>
                      <a:r>
                        <a:rPr lang="en-US" sz="900" b="1" u="none" strike="noStrike">
                          <a:effectLst/>
                        </a:rPr>
                        <a:t>         Book Fair (Parent/Teacher Night)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(307)</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(307)</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41000646"/>
                  </a:ext>
                </a:extLst>
              </a:tr>
              <a:tr h="201872">
                <a:tc>
                  <a:txBody>
                    <a:bodyPr/>
                    <a:lstStyle/>
                    <a:p>
                      <a:pPr algn="l" fontAlgn="b"/>
                      <a:r>
                        <a:rPr lang="en-US" sz="900" b="1" u="none" strike="noStrike">
                          <a:effectLst/>
                        </a:rPr>
                        <a:t>         Door Contest Pizza Party (Ms. Brown Class)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(59)</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(59)</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2127082"/>
                  </a:ext>
                </a:extLst>
              </a:tr>
              <a:tr h="201872">
                <a:tc>
                  <a:txBody>
                    <a:bodyPr/>
                    <a:lstStyle/>
                    <a:p>
                      <a:pPr algn="l" fontAlgn="b"/>
                      <a:r>
                        <a:rPr lang="en-US" sz="900" b="1" u="none" strike="noStrike">
                          <a:effectLst/>
                        </a:rPr>
                        <a:t>         Honor Roll Assembly/Classdojo Party ( provide school snacks)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(140)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(140)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63164274"/>
                  </a:ext>
                </a:extLst>
              </a:tr>
              <a:tr h="201872">
                <a:tc>
                  <a:txBody>
                    <a:bodyPr/>
                    <a:lstStyle/>
                    <a:p>
                      <a:pPr algn="l" fontAlgn="b"/>
                      <a:r>
                        <a:rPr lang="en-US" sz="900" b="1" u="none" strike="noStrike">
                          <a:effectLst/>
                        </a:rPr>
                        <a:t>         Holiday Gifts for CMIT Staff</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(40)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(40)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69129796"/>
                  </a:ext>
                </a:extLst>
              </a:tr>
              <a:tr h="201872">
                <a:tc>
                  <a:txBody>
                    <a:bodyPr/>
                    <a:lstStyle/>
                    <a:p>
                      <a:pPr algn="l" fontAlgn="b"/>
                      <a:r>
                        <a:rPr lang="en-US" sz="900" b="1" u="none" strike="noStrike">
                          <a:effectLst/>
                        </a:rPr>
                        <a:t>         Winter Event 12/14/18 -Reimburse PTO member (see receipts)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(315)</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(315)</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54779623"/>
                  </a:ext>
                </a:extLst>
              </a:tr>
              <a:tr h="201872">
                <a:tc>
                  <a:txBody>
                    <a:bodyPr/>
                    <a:lstStyle/>
                    <a:p>
                      <a:pPr algn="l" fontAlgn="b"/>
                      <a:r>
                        <a:rPr lang="en-US" sz="900" b="1" u="none" strike="noStrike">
                          <a:effectLst/>
                        </a:rPr>
                        <a:t>         Valentine Candy Grams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(304)</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(304)</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75831611"/>
                  </a:ext>
                </a:extLst>
              </a:tr>
              <a:tr h="201872">
                <a:tc>
                  <a:txBody>
                    <a:bodyPr/>
                    <a:lstStyle/>
                    <a:p>
                      <a:pPr algn="l" fontAlgn="b"/>
                      <a:r>
                        <a:rPr lang="en-US" sz="900" b="1" u="none" strike="noStrike">
                          <a:effectLst/>
                        </a:rPr>
                        <a:t>         Spirit Week/Teacher Appreciation week</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(1,500)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82435796"/>
                  </a:ext>
                </a:extLst>
              </a:tr>
              <a:tr h="201872">
                <a:tc>
                  <a:txBody>
                    <a:bodyPr/>
                    <a:lstStyle/>
                    <a:p>
                      <a:pPr algn="l" fontAlgn="b"/>
                      <a:r>
                        <a:rPr lang="en-US" sz="900" b="1" u="none" strike="noStrike" dirty="0">
                          <a:effectLst/>
                        </a:rPr>
                        <a:t>         Field Day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(500)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4611217"/>
                  </a:ext>
                </a:extLst>
              </a:tr>
              <a:tr h="201872">
                <a:tc>
                  <a:txBody>
                    <a:bodyPr/>
                    <a:lstStyle/>
                    <a:p>
                      <a:pPr algn="l" fontAlgn="b"/>
                      <a:r>
                        <a:rPr lang="en-US" sz="900" b="1" u="none" strike="noStrike">
                          <a:effectLst/>
                        </a:rPr>
                        <a:t>         Supplies</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(200)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(122)</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(78)</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42978183"/>
                  </a:ext>
                </a:extLst>
              </a:tr>
              <a:tr h="201872">
                <a:tc>
                  <a:txBody>
                    <a:bodyPr/>
                    <a:lstStyle/>
                    <a:p>
                      <a:pPr algn="l" fontAlgn="b"/>
                      <a:r>
                        <a:rPr lang="en-US" sz="900" b="1" u="none" strike="noStrike" dirty="0">
                          <a:effectLst/>
                        </a:rPr>
                        <a:t>         Charitable Contributions</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(1,000)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(638)</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(362)</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05527364"/>
                  </a:ext>
                </a:extLst>
              </a:tr>
            </a:tbl>
          </a:graphicData>
        </a:graphic>
      </p:graphicFrame>
      <p:sp>
        <p:nvSpPr>
          <p:cNvPr id="3" name="Rectangle 2"/>
          <p:cNvSpPr/>
          <p:nvPr/>
        </p:nvSpPr>
        <p:spPr>
          <a:xfrm>
            <a:off x="0" y="233265"/>
            <a:ext cx="2295331" cy="923330"/>
          </a:xfrm>
          <a:prstGeom prst="rect">
            <a:avLst/>
          </a:prstGeom>
        </p:spPr>
        <p:txBody>
          <a:bodyPr wrap="square">
            <a:spAutoFit/>
          </a:bodyPr>
          <a:lstStyle/>
          <a:p>
            <a:pPr algn="ctr"/>
            <a:r>
              <a:rPr lang="en-US" b="1" dirty="0">
                <a:ln w="22225">
                  <a:solidFill>
                    <a:schemeClr val="accent2"/>
                  </a:solidFill>
                  <a:prstDash val="solid"/>
                </a:ln>
                <a:solidFill>
                  <a:schemeClr val="accent2">
                    <a:lumMod val="40000"/>
                    <a:lumOff val="60000"/>
                  </a:schemeClr>
                </a:solidFill>
              </a:rPr>
              <a:t>PTO Budget </a:t>
            </a:r>
            <a:br>
              <a:rPr lang="en-US" dirty="0">
                <a:ln w="0"/>
                <a:solidFill>
                  <a:schemeClr val="accent1"/>
                </a:solidFill>
                <a:effectLst>
                  <a:outerShdw blurRad="38100" dist="25400" dir="5400000" algn="ctr" rotWithShape="0">
                    <a:srgbClr val="6E747A">
                      <a:alpha val="43000"/>
                    </a:srgbClr>
                  </a:outerShdw>
                </a:effectLst>
              </a:rPr>
            </a:br>
            <a:r>
              <a:rPr lang="en-US" b="1" dirty="0">
                <a:ln w="22225">
                  <a:solidFill>
                    <a:schemeClr val="accent2"/>
                  </a:solidFill>
                  <a:prstDash val="solid"/>
                </a:ln>
                <a:solidFill>
                  <a:schemeClr val="accent2">
                    <a:lumMod val="40000"/>
                    <a:lumOff val="60000"/>
                  </a:schemeClr>
                </a:solidFill>
              </a:rPr>
              <a:t>(Sept. 2018-March 2019)</a:t>
            </a:r>
          </a:p>
        </p:txBody>
      </p:sp>
    </p:spTree>
    <p:extLst>
      <p:ext uri="{BB962C8B-B14F-4D97-AF65-F5344CB8AC3E}">
        <p14:creationId xmlns:p14="http://schemas.microsoft.com/office/powerpoint/2010/main" val="349642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School-wide Improvement Project/Endowment</a:t>
            </a:r>
          </a:p>
        </p:txBody>
      </p:sp>
      <p:sp>
        <p:nvSpPr>
          <p:cNvPr id="3" name="Content Placeholder 2"/>
          <p:cNvSpPr>
            <a:spLocks noGrp="1"/>
          </p:cNvSpPr>
          <p:nvPr>
            <p:ph idx="1"/>
          </p:nvPr>
        </p:nvSpPr>
        <p:spPr/>
        <p:txBody>
          <a:bodyPr/>
          <a:lstStyle/>
          <a:p>
            <a:r>
              <a:rPr lang="en-US" dirty="0"/>
              <a:t>Please take our survey to vote on projects to be funded and/or provide suggestions for projects that would like to see funded. Cost permitting, we will seed the project(s) with the most votes.</a:t>
            </a:r>
          </a:p>
          <a:p>
            <a:r>
              <a:rPr lang="en-US" dirty="0"/>
              <a:t>As always, please send any questions </a:t>
            </a:r>
            <a:r>
              <a:rPr lang="en-US" u="sng" dirty="0">
                <a:hlinkClick r:id="rId2"/>
              </a:rPr>
              <a:t>pto@cmitsouthes.org</a:t>
            </a:r>
            <a:endParaRPr lang="en-US" u="sng" dirty="0"/>
          </a:p>
          <a:p>
            <a:endParaRPr lang="en-US" u="sng" dirty="0"/>
          </a:p>
          <a:p>
            <a:r>
              <a:rPr lang="en-US" u="sng" dirty="0"/>
              <a:t>Link:  Provide a link on Friday</a:t>
            </a:r>
            <a:endParaRPr lang="en-US" dirty="0"/>
          </a:p>
          <a:p>
            <a:endParaRPr lang="en-US" dirty="0"/>
          </a:p>
        </p:txBody>
      </p:sp>
    </p:spTree>
    <p:extLst>
      <p:ext uri="{BB962C8B-B14F-4D97-AF65-F5344CB8AC3E}">
        <p14:creationId xmlns:p14="http://schemas.microsoft.com/office/powerpoint/2010/main" val="2315655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30165" y="1734636"/>
            <a:ext cx="4937760" cy="588685"/>
          </a:xfrm>
        </p:spPr>
        <p:txBody>
          <a:bodyPr>
            <a:normAutofit/>
            <a:scene3d>
              <a:camera prst="orthographicFront"/>
              <a:lightRig rig="soft" dir="t">
                <a:rot lat="0" lon="0" rev="15600000"/>
              </a:lightRig>
            </a:scene3d>
            <a:sp3d extrusionH="57150" prstMaterial="softEdge">
              <a:bevelT w="25400" h="38100"/>
            </a:sp3d>
          </a:bodyPr>
          <a:lstStyle/>
          <a:p>
            <a:pPr algn="ctr"/>
            <a:r>
              <a:rPr lang="en-US" sz="3600" b="1" cap="none" dirty="0">
                <a:ln/>
                <a:solidFill>
                  <a:schemeClr val="accent4"/>
                </a:solidFill>
              </a:rPr>
              <a:t>SPRING TERM	</a:t>
            </a:r>
            <a:r>
              <a:rPr lang="en-US" b="1" cap="none" dirty="0">
                <a:ln/>
                <a:solidFill>
                  <a:schemeClr val="accent4"/>
                </a:solidFill>
              </a:rPr>
              <a:t>		</a:t>
            </a:r>
          </a:p>
        </p:txBody>
      </p:sp>
      <p:sp>
        <p:nvSpPr>
          <p:cNvPr id="4" name="Content Placeholder 3"/>
          <p:cNvSpPr>
            <a:spLocks noGrp="1"/>
          </p:cNvSpPr>
          <p:nvPr>
            <p:ph sz="half" idx="2"/>
          </p:nvPr>
        </p:nvSpPr>
        <p:spPr>
          <a:xfrm>
            <a:off x="465621" y="2323321"/>
            <a:ext cx="5486400" cy="3788229"/>
          </a:xfrm>
        </p:spPr>
        <p:txBody>
          <a:bodyPr>
            <a:noAutofit/>
          </a:bodyPr>
          <a:lstStyle/>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Chick-fil-A   – March 14, 2019</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Chuck E. Cheese  – March 22, 2019 </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PARCC – April 1-5, 2019 activities</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PARCC Pep Rally – April 8, 2019</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Assistant Principal Week – April 9-13, 2019</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Spring Pictures – May 1, 2019</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Teacher’s Appreciation Week – May 6-10, 2019</a:t>
            </a:r>
          </a:p>
          <a:p>
            <a:pPr indent="-274320">
              <a:lnSpc>
                <a:spcPct val="12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Skate Night –  May 24, 2019</a:t>
            </a:r>
          </a:p>
          <a:p>
            <a:pPr indent="-274320">
              <a:lnSpc>
                <a:spcPct val="120000"/>
              </a:lnSpc>
              <a:spcBef>
                <a:spcPts val="600"/>
              </a:spcBef>
              <a:spcAft>
                <a:spcPts val="600"/>
              </a:spcAft>
            </a:pPr>
            <a:endParaRPr lang="en-US" sz="1800" dirty="0"/>
          </a:p>
        </p:txBody>
      </p:sp>
      <p:sp>
        <p:nvSpPr>
          <p:cNvPr id="5" name="Text Placeholder 4"/>
          <p:cNvSpPr>
            <a:spLocks noGrp="1"/>
          </p:cNvSpPr>
          <p:nvPr>
            <p:ph type="body" sz="quarter" idx="3"/>
          </p:nvPr>
        </p:nvSpPr>
        <p:spPr>
          <a:xfrm>
            <a:off x="6075184" y="1678651"/>
            <a:ext cx="4937760" cy="704472"/>
          </a:xfrm>
        </p:spPr>
        <p:txBody>
          <a:bodyPr>
            <a:normAutofit/>
            <a:scene3d>
              <a:camera prst="orthographicFront"/>
              <a:lightRig rig="soft" dir="t">
                <a:rot lat="0" lon="0" rev="15600000"/>
              </a:lightRig>
            </a:scene3d>
            <a:sp3d extrusionH="57150" prstMaterial="softEdge">
              <a:bevelT w="25400" h="38100"/>
            </a:sp3d>
          </a:bodyPr>
          <a:lstStyle/>
          <a:p>
            <a:r>
              <a:rPr lang="en-US" sz="3600" b="1" cap="none" dirty="0">
                <a:ln/>
                <a:solidFill>
                  <a:schemeClr val="accent4"/>
                </a:solidFill>
              </a:rPr>
              <a:t>SPRING TERM</a:t>
            </a:r>
          </a:p>
        </p:txBody>
      </p:sp>
      <p:sp>
        <p:nvSpPr>
          <p:cNvPr id="6" name="Content Placeholder 5"/>
          <p:cNvSpPr>
            <a:spLocks noGrp="1"/>
          </p:cNvSpPr>
          <p:nvPr>
            <p:ph sz="quarter" idx="4"/>
          </p:nvPr>
        </p:nvSpPr>
        <p:spPr>
          <a:xfrm>
            <a:off x="6176410" y="2281332"/>
            <a:ext cx="5938334" cy="3872205"/>
          </a:xfrm>
        </p:spPr>
        <p:txBody>
          <a:bodyPr>
            <a:noAutofit/>
          </a:bodyPr>
          <a:lstStyle/>
          <a:p>
            <a:pPr indent="-274320">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Book Fair – May 27-31, 2019</a:t>
            </a:r>
          </a:p>
          <a:p>
            <a:pPr indent="-274320">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Tech Week/STEM Fair</a:t>
            </a:r>
          </a:p>
          <a:p>
            <a:pPr indent="-274320">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Community Day/Spring Fest – Clothing Drive</a:t>
            </a:r>
          </a:p>
          <a:p>
            <a:pPr indent="-274320">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Paint Night Moms</a:t>
            </a:r>
          </a:p>
          <a:p>
            <a:pPr indent="-274320">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Family Fit Day </a:t>
            </a:r>
          </a:p>
          <a:p>
            <a:pPr indent="-274320">
              <a:lnSpc>
                <a:spcPct val="11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Spelling Bee </a:t>
            </a:r>
          </a:p>
          <a:p>
            <a:pPr indent="-274320">
              <a:lnSpc>
                <a:spcPct val="11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Dads Night Out – National’s Baseball Game</a:t>
            </a:r>
          </a:p>
          <a:p>
            <a:pPr indent="-274320">
              <a:lnSpc>
                <a:spcPct val="11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Field Day </a:t>
            </a:r>
          </a:p>
          <a:p>
            <a:pPr indent="-274320">
              <a:lnSpc>
                <a:spcPct val="110000"/>
              </a:lnSpc>
              <a:spcBef>
                <a:spcPts val="600"/>
              </a:spcBef>
              <a:spcAft>
                <a:spcPts val="600"/>
              </a:spcAft>
              <a:buSzPct val="90000"/>
              <a:buFont typeface="Wingdings" panose="05000000000000000000" pitchFamily="2" charset="2"/>
              <a:buChar char="§"/>
            </a:pP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Graduations for 5</a:t>
            </a:r>
            <a:r>
              <a:rPr lang="en-US" sz="1800" baseline="30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a:t>
            </a:r>
            <a:r>
              <a:rPr lang="en-US"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&amp; Kindergarten </a:t>
            </a:r>
          </a:p>
        </p:txBody>
      </p:sp>
      <p:sp>
        <p:nvSpPr>
          <p:cNvPr id="9" name="Rectangle 8">
            <a:extLst>
              <a:ext uri="{FF2B5EF4-FFF2-40B4-BE49-F238E27FC236}">
                <a16:creationId xmlns:a16="http://schemas.microsoft.com/office/drawing/2014/main" id="{42507171-1AA1-4F30-86A8-ECA1C4F896B8}"/>
              </a:ext>
            </a:extLst>
          </p:cNvPr>
          <p:cNvSpPr/>
          <p:nvPr/>
        </p:nvSpPr>
        <p:spPr>
          <a:xfrm>
            <a:off x="465621" y="544556"/>
            <a:ext cx="11421579" cy="941534"/>
          </a:xfrm>
          <a:prstGeom prst="rect">
            <a:avLst/>
          </a:prstGeom>
        </p:spPr>
        <p:txBody>
          <a:bodyPr vert="horz" lIns="91440" tIns="45720" rIns="91440" bIns="45720" rtlCol="0" anchor="b">
            <a:normAutofit/>
          </a:bodyPr>
          <a:lstStyle/>
          <a:p>
            <a:pPr>
              <a:lnSpc>
                <a:spcPct val="85000"/>
              </a:lnSpc>
              <a:spcBef>
                <a:spcPct val="0"/>
              </a:spcBef>
            </a:pPr>
            <a:r>
              <a:rPr lang="en-US" sz="4800" b="1" kern="0" spc="-50" dirty="0">
                <a:ln w="12700">
                  <a:solidFill>
                    <a:srgbClr val="4472C4"/>
                  </a:solidFill>
                  <a:prstDash val="solid"/>
                </a:ln>
                <a:pattFill prst="pct50">
                  <a:fgClr>
                    <a:srgbClr val="4472C4"/>
                  </a:fgClr>
                  <a:bgClr>
                    <a:srgbClr val="4472C4">
                      <a:lumMod val="20000"/>
                      <a:lumOff val="80000"/>
                    </a:srgbClr>
                  </a:bgClr>
                </a:pattFill>
                <a:effectLst>
                  <a:outerShdw dist="38100" dir="2640000" algn="bl" rotWithShape="0">
                    <a:srgbClr val="4472C4"/>
                  </a:outerShdw>
                </a:effectLst>
                <a:latin typeface="Arial" panose="020B0604020202020204" pitchFamily="34" charset="0"/>
                <a:ea typeface="+mj-ea"/>
                <a:cs typeface="Arial" panose="020B0604020202020204" pitchFamily="34" charset="0"/>
              </a:rPr>
              <a:t>Upcoming Events &amp; Social Activities</a:t>
            </a:r>
          </a:p>
        </p:txBody>
      </p:sp>
    </p:spTree>
    <p:extLst>
      <p:ext uri="{BB962C8B-B14F-4D97-AF65-F5344CB8AC3E}">
        <p14:creationId xmlns:p14="http://schemas.microsoft.com/office/powerpoint/2010/main" val="2963441731"/>
      </p:ext>
    </p:extLst>
  </p:cSld>
  <p:clrMapOvr>
    <a:masterClrMapping/>
  </p:clrMapOvr>
  <p:transition spd="slow">
    <p:wipe/>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14260</TotalTime>
  <Words>1410</Words>
  <Application>Microsoft Office PowerPoint</Application>
  <PresentationFormat>Widescreen</PresentationFormat>
  <Paragraphs>391</Paragraphs>
  <Slides>14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Adobe Gothic Std B</vt:lpstr>
      <vt:lpstr>Arial</vt:lpstr>
      <vt:lpstr>Calibri</vt:lpstr>
      <vt:lpstr>Calibri Light</vt:lpstr>
      <vt:lpstr>Times New Roman</vt:lpstr>
      <vt:lpstr>Wingdings</vt:lpstr>
      <vt:lpstr>Retrospect</vt:lpstr>
      <vt:lpstr>Office Theme</vt:lpstr>
      <vt:lpstr>Chick-fil-A March 14, 2019</vt:lpstr>
      <vt:lpstr>PowerPoint Presentation</vt:lpstr>
      <vt:lpstr>PowerPoint Presentation</vt:lpstr>
      <vt:lpstr>Agenda</vt:lpstr>
      <vt:lpstr>Amendments of the Bylaws</vt:lpstr>
      <vt:lpstr>PTO Budget  (Sept. 2018-March 2019)</vt:lpstr>
      <vt:lpstr>PowerPoint Presentation</vt:lpstr>
      <vt:lpstr>School-wide Improvement Project/Endowment</vt:lpstr>
      <vt:lpstr>PowerPoint Presentation</vt:lpstr>
      <vt:lpstr>Parents – Stay Involved!  Submit your feedback and suggestions</vt:lpstr>
      <vt:lpstr>PowerPoint Presentation</vt:lpstr>
      <vt:lpstr>PowerPoint Presentation</vt:lpstr>
      <vt:lpstr>DRESS CODE  Polices &amp; Procedures</vt:lpstr>
      <vt:lpstr>Q&amp;A</vt:lpstr>
    </vt:vector>
  </TitlesOfParts>
  <Company>U. S.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Westbrook, JaChea V -FS</dc:creator>
  <cp:lastModifiedBy>Shaw, Georgette</cp:lastModifiedBy>
  <cp:revision>225</cp:revision>
  <cp:lastPrinted>2019-03-13T12:04:14Z</cp:lastPrinted>
  <dcterms:created xsi:type="dcterms:W3CDTF">2018-11-12T19:56:41Z</dcterms:created>
  <dcterms:modified xsi:type="dcterms:W3CDTF">2019-03-13T17:27:07Z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